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3" r:id="rId2"/>
    <p:sldMasterId id="2147483679" r:id="rId3"/>
    <p:sldMasterId id="2147483687" r:id="rId4"/>
    <p:sldMasterId id="2147483695" r:id="rId5"/>
  </p:sldMasterIdLst>
  <p:notesMasterIdLst>
    <p:notesMasterId r:id="rId29"/>
  </p:notesMasterIdLst>
  <p:handoutMasterIdLst>
    <p:handoutMasterId r:id="rId30"/>
  </p:handoutMasterIdLst>
  <p:sldIdLst>
    <p:sldId id="519" r:id="rId6"/>
    <p:sldId id="520" r:id="rId7"/>
    <p:sldId id="523" r:id="rId8"/>
    <p:sldId id="696" r:id="rId9"/>
    <p:sldId id="525" r:id="rId10"/>
    <p:sldId id="555" r:id="rId11"/>
    <p:sldId id="567" r:id="rId12"/>
    <p:sldId id="569" r:id="rId13"/>
    <p:sldId id="570" r:id="rId14"/>
    <p:sldId id="573" r:id="rId15"/>
    <p:sldId id="575" r:id="rId16"/>
    <p:sldId id="578" r:id="rId17"/>
    <p:sldId id="580" r:id="rId18"/>
    <p:sldId id="583" r:id="rId19"/>
    <p:sldId id="585" r:id="rId20"/>
    <p:sldId id="586" r:id="rId21"/>
    <p:sldId id="588" r:id="rId22"/>
    <p:sldId id="713" r:id="rId23"/>
    <p:sldId id="590" r:id="rId24"/>
    <p:sldId id="602" r:id="rId25"/>
    <p:sldId id="605" r:id="rId26"/>
    <p:sldId id="606" r:id="rId27"/>
    <p:sldId id="607"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009900"/>
    <a:srgbClr val="996600"/>
    <a:srgbClr val="006600"/>
    <a:srgbClr val="FFFF66"/>
    <a:srgbClr val="CC6600"/>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1" autoAdjust="0"/>
    <p:restoredTop sz="84813" autoAdjust="0"/>
  </p:normalViewPr>
  <p:slideViewPr>
    <p:cSldViewPr>
      <p:cViewPr varScale="1">
        <p:scale>
          <a:sx n="63" d="100"/>
          <a:sy n="63" d="100"/>
        </p:scale>
        <p:origin x="40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E7C87C-3D48-497D-AEC5-107DC080A73A}" type="datetimeFigureOut">
              <a:rPr lang="zh-CN" altLang="en-US" smtClean="0"/>
              <a:t>2019/11/23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C2F6F3-0559-47A5-8785-325F58E4A246}" type="slidenum">
              <a:rPr lang="zh-CN" altLang="en-US" smtClean="0"/>
              <a:t>‹#›</a:t>
            </a:fld>
            <a:endParaRPr lang="zh-CN" altLang="en-US"/>
          </a:p>
        </p:txBody>
      </p:sp>
    </p:spTree>
    <p:extLst>
      <p:ext uri="{BB962C8B-B14F-4D97-AF65-F5344CB8AC3E}">
        <p14:creationId xmlns:p14="http://schemas.microsoft.com/office/powerpoint/2010/main" val="3999603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F5422C-E09C-402B-8818-7F39963BBCF0}" type="datetimeFigureOut">
              <a:rPr lang="zh-CN" altLang="en-US" smtClean="0"/>
              <a:t>2019/11/23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66345A-1356-40A8-A1B4-117B17D97256}" type="slidenum">
              <a:rPr lang="zh-CN" altLang="en-US" smtClean="0"/>
              <a:t>‹#›</a:t>
            </a:fld>
            <a:endParaRPr lang="zh-CN" altLang="en-US"/>
          </a:p>
        </p:txBody>
      </p:sp>
    </p:spTree>
    <p:extLst>
      <p:ext uri="{BB962C8B-B14F-4D97-AF65-F5344CB8AC3E}">
        <p14:creationId xmlns:p14="http://schemas.microsoft.com/office/powerpoint/2010/main" val="33070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zh-CN" altLang="en-US">
                <a:solidFill>
                  <a:prstClr val="black"/>
                </a:solidFill>
              </a:rPr>
              <a:t>移动通信--概述</a:t>
            </a:r>
            <a:endParaRPr lang="en-US" altLang="zh-CN">
              <a:solidFill>
                <a:prstClr val="black"/>
              </a:solidFill>
            </a:endParaRPr>
          </a:p>
        </p:txBody>
      </p:sp>
      <p:sp>
        <p:nvSpPr>
          <p:cNvPr id="5" name="Rectangle 6"/>
          <p:cNvSpPr>
            <a:spLocks noGrp="1" noChangeArrowheads="1"/>
          </p:cNvSpPr>
          <p:nvPr>
            <p:ph type="ftr" sz="quarter" idx="4"/>
          </p:nvPr>
        </p:nvSpPr>
        <p:spPr>
          <a:ln/>
        </p:spPr>
        <p:txBody>
          <a:bodyPr/>
          <a:lstStyle/>
          <a:p>
            <a:r>
              <a:rPr lang="en-US" altLang="zh-CN">
                <a:solidFill>
                  <a:prstClr val="black"/>
                </a:solidFill>
              </a:rPr>
              <a:t>移动通信--概述</a:t>
            </a:r>
          </a:p>
        </p:txBody>
      </p:sp>
      <p:sp>
        <p:nvSpPr>
          <p:cNvPr id="6" name="Rectangle 7"/>
          <p:cNvSpPr>
            <a:spLocks noGrp="1" noChangeArrowheads="1"/>
          </p:cNvSpPr>
          <p:nvPr>
            <p:ph type="sldNum" sz="quarter" idx="5"/>
          </p:nvPr>
        </p:nvSpPr>
        <p:spPr>
          <a:ln/>
        </p:spPr>
        <p:txBody>
          <a:bodyPr/>
          <a:lstStyle/>
          <a:p>
            <a:fld id="{76A192DF-FAB9-4821-B87B-2DFBD1FE111B}" type="slidenum">
              <a:rPr lang="en-US" altLang="zh-CN">
                <a:solidFill>
                  <a:prstClr val="black"/>
                </a:solidFill>
              </a:rPr>
              <a:pPr/>
              <a:t>11</a:t>
            </a:fld>
            <a:endParaRPr lang="en-US" altLang="zh-CN">
              <a:solidFill>
                <a:prstClr val="black"/>
              </a:solidFill>
            </a:endParaRPr>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r>
              <a:rPr lang="en-US" altLang="zh-CN" sz="1000"/>
              <a:t>      </a:t>
            </a:r>
            <a:r>
              <a:rPr lang="zh-CN" altLang="en-US" sz="1000"/>
              <a:t>放置在野外环境的传感器节点很容易受恶劣环境影响而失效，或因为电池耗尽而死亡，而替换失效的节点往往不可能或代价很高，因此人们一般会在监视区域中放置大量的节点，通过节点的冗余部署来提高网络的生存能力和可用性。</a:t>
            </a:r>
          </a:p>
          <a:p>
            <a:r>
              <a:rPr lang="zh-CN" altLang="en-US" sz="1000"/>
              <a:t>      以下各种原因都可能导致无线传感器网络的拓扑发生改变：</a:t>
            </a:r>
            <a:r>
              <a:rPr lang="en-US" altLang="zh-CN" sz="1000"/>
              <a:t>(1)</a:t>
            </a:r>
            <a:r>
              <a:rPr lang="zh-CN" altLang="en-US" sz="1000"/>
              <a:t>出于节能和减少传输冲突的考虑，传感器节点定期在工作状态和睡眠状态之间切换；</a:t>
            </a:r>
            <a:r>
              <a:rPr lang="en-US" altLang="zh-CN" sz="1000"/>
              <a:t>(2)</a:t>
            </a:r>
            <a:r>
              <a:rPr lang="zh-CN" altLang="en-US" sz="1000"/>
              <a:t>节点可能因故障、电源耗尽、链路中断等原因与其它节点断连；</a:t>
            </a:r>
            <a:r>
              <a:rPr lang="en-US" altLang="zh-CN" sz="1000"/>
              <a:t>(3)</a:t>
            </a:r>
            <a:r>
              <a:rPr lang="zh-CN" altLang="en-US" sz="1000"/>
              <a:t>网络中可能会补充一些新的节点；</a:t>
            </a:r>
            <a:r>
              <a:rPr lang="en-US" altLang="zh-CN" sz="1000"/>
              <a:t>(4)</a:t>
            </a:r>
            <a:r>
              <a:rPr lang="zh-CN" altLang="en-US" sz="1000"/>
              <a:t>部分节点具备移动的能力。由于传感器网络通常缺乏集中式控制机制，因此传感器节点必须具有自组织能力，能够自动完成网络的初始化过程并适应网络拓扑的改变。</a:t>
            </a:r>
          </a:p>
          <a:p>
            <a:r>
              <a:rPr lang="zh-CN" altLang="en-US" sz="1000"/>
              <a:t>      大部分传感器节点靠电池供电，能量非常有限，而庞大的节点数目以及节点部署的环境（如野外、内嵌建筑物内）往往使得更换电池不可能，因此传感器节点的能量水平决定了网络的寿命。传感器节点微小的体积也导致了它的计算能力和存储容量很有限，不能进行复杂的计算和存储大量的数据，节点的无线通信带宽通常也只有几百</a:t>
            </a:r>
            <a:r>
              <a:rPr lang="en-US" altLang="zh-CN" sz="1000"/>
              <a:t>Kbps</a:t>
            </a:r>
            <a:r>
              <a:rPr lang="zh-CN" altLang="en-US" sz="1000"/>
              <a:t>。传感器网络中各种协议及算法的设计都必须以节能为第一要旨，其中特别重要的是要尽量减少网络中的通信量，因为通信消耗的能量最大。</a:t>
            </a:r>
          </a:p>
          <a:p>
            <a:r>
              <a:rPr lang="zh-CN" altLang="en-US" sz="1000"/>
              <a:t>      部署无线传感器网络的目的是监视物理环境，从中获得用户感兴趣的信息，因此用户关心的是从网络中获取的信息而不是网络本身。以数据为中心是无线传感器网络区别于传统通信网络的最大特点。另外，为减少冗余传输、数据融合等需要，节点具有数据处理的能力，这也是不同于传统通信网络的特点。</a:t>
            </a:r>
          </a:p>
          <a:p>
            <a:r>
              <a:rPr lang="zh-CN" altLang="en-US" sz="1000"/>
              <a:t>      应用相关也是传感器网络区别于传统网络的一个重要特点。传感器节点有限的能力及电源供应决定了传感器网络不适宜作为一个提供通用服务的网络系统，加上监视应用严格的实时性要求，传感器网络必须与特定应用紧密耦合才能设计出一个高效的应用系统。 因此，跨层设计在传感器网络中是一个必然的选择。</a:t>
            </a:r>
          </a:p>
        </p:txBody>
      </p:sp>
    </p:spTree>
    <p:extLst>
      <p:ext uri="{BB962C8B-B14F-4D97-AF65-F5344CB8AC3E}">
        <p14:creationId xmlns:p14="http://schemas.microsoft.com/office/powerpoint/2010/main" val="324901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00F6804-392E-4584-8DA5-2228EF4A34AB}" type="slidenum">
              <a:rPr lang="zh-CN" altLang="en-US" smtClean="0">
                <a:solidFill>
                  <a:prstClr val="black"/>
                </a:solidFill>
              </a:rPr>
              <a:pPr eaLnBrk="1" hangingPunct="1"/>
              <a:t>15</a:t>
            </a:fld>
            <a:endParaRPr lang="en-US" altLang="zh-CN" smtClean="0">
              <a:solidFill>
                <a:prstClr val="black"/>
              </a:solidFill>
            </a:endParaRPr>
          </a:p>
        </p:txBody>
      </p:sp>
    </p:spTree>
    <p:extLst>
      <p:ext uri="{BB962C8B-B14F-4D97-AF65-F5344CB8AC3E}">
        <p14:creationId xmlns:p14="http://schemas.microsoft.com/office/powerpoint/2010/main" val="385165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smtClean="0"/>
          </a:p>
        </p:txBody>
      </p:sp>
      <p:sp>
        <p:nvSpPr>
          <p:cNvPr id="768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6D2556F8-E9F5-4305-A7F0-74A0B1E6D39D}" type="slidenum">
              <a:rPr lang="zh-CN" altLang="en-US" sz="1200">
                <a:solidFill>
                  <a:prstClr val="black"/>
                </a:solidFill>
              </a:rPr>
              <a:pPr algn="r" eaLnBrk="1" hangingPunct="1"/>
              <a:t>16</a:t>
            </a:fld>
            <a:endParaRPr lang="en-US" altLang="zh-CN" sz="1200">
              <a:solidFill>
                <a:prstClr val="black"/>
              </a:solidFill>
            </a:endParaRPr>
          </a:p>
        </p:txBody>
      </p:sp>
    </p:spTree>
    <p:extLst>
      <p:ext uri="{BB962C8B-B14F-4D97-AF65-F5344CB8AC3E}">
        <p14:creationId xmlns:p14="http://schemas.microsoft.com/office/powerpoint/2010/main" val="1857057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p:cNvSpPr>
            <a:spLocks noChangeArrowheads="1"/>
          </p:cNvSpPr>
          <p:nvPr/>
        </p:nvSpPr>
        <p:spPr bwMode="auto">
          <a:xfrm rot="16200000">
            <a:off x="3200400" y="-1570037"/>
            <a:ext cx="2743200" cy="9144000"/>
          </a:xfrm>
          <a:prstGeom prst="rect">
            <a:avLst/>
          </a:prstGeom>
          <a:solidFill>
            <a:srgbClr val="015F85"/>
          </a:solidFill>
          <a:ln>
            <a:noFill/>
          </a:ln>
          <a:effectLst/>
          <a:extLs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grpSp>
        <p:nvGrpSpPr>
          <p:cNvPr id="5126" name="Group 6"/>
          <p:cNvGrpSpPr>
            <a:grpSpLocks/>
          </p:cNvGrpSpPr>
          <p:nvPr/>
        </p:nvGrpSpPr>
        <p:grpSpPr bwMode="auto">
          <a:xfrm>
            <a:off x="609600" y="525463"/>
            <a:ext cx="1447800" cy="769937"/>
            <a:chOff x="3272" y="1316"/>
            <a:chExt cx="1889" cy="1002"/>
          </a:xfrm>
        </p:grpSpPr>
        <p:sp>
          <p:nvSpPr>
            <p:cNvPr id="5127" name="AutoShape 7"/>
            <p:cNvSpPr>
              <a:spLocks noChangeAspect="1" noChangeArrowheads="1" noTextEdit="1"/>
            </p:cNvSpPr>
            <p:nvPr/>
          </p:nvSpPr>
          <p:spPr bwMode="auto">
            <a:xfrm>
              <a:off x="3272" y="1316"/>
              <a:ext cx="1889"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28" name="Rectangle 8"/>
            <p:cNvSpPr>
              <a:spLocks noChangeArrowheads="1"/>
            </p:cNvSpPr>
            <p:nvPr/>
          </p:nvSpPr>
          <p:spPr bwMode="auto">
            <a:xfrm>
              <a:off x="3803" y="1980"/>
              <a:ext cx="86" cy="325"/>
            </a:xfrm>
            <a:prstGeom prst="rect">
              <a:avLst/>
            </a:prstGeom>
            <a:solidFill>
              <a:srgbClr val="B2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29" name="Freeform 9"/>
            <p:cNvSpPr>
              <a:spLocks/>
            </p:cNvSpPr>
            <p:nvPr/>
          </p:nvSpPr>
          <p:spPr bwMode="auto">
            <a:xfrm>
              <a:off x="4304"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1 w 58"/>
                <a:gd name="T13" fmla="*/ 80 h 80"/>
                <a:gd name="T14" fmla="*/ 0 w 58"/>
                <a:gd name="T15" fmla="*/ 40 h 80"/>
                <a:gd name="T16" fmla="*/ 41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0" name="Freeform 10"/>
            <p:cNvSpPr>
              <a:spLocks/>
            </p:cNvSpPr>
            <p:nvPr/>
          </p:nvSpPr>
          <p:spPr bwMode="auto">
            <a:xfrm>
              <a:off x="3443"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0 w 58"/>
                <a:gd name="T13" fmla="*/ 80 h 80"/>
                <a:gd name="T14" fmla="*/ 0 w 58"/>
                <a:gd name="T15" fmla="*/ 40 h 80"/>
                <a:gd name="T16" fmla="*/ 40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1" name="Freeform 11"/>
            <p:cNvSpPr>
              <a:spLocks noEditPoints="1"/>
            </p:cNvSpPr>
            <p:nvPr/>
          </p:nvSpPr>
          <p:spPr bwMode="auto">
            <a:xfrm>
              <a:off x="4643" y="1971"/>
              <a:ext cx="342" cy="343"/>
            </a:xfrm>
            <a:custGeom>
              <a:avLst/>
              <a:gdLst>
                <a:gd name="T0" fmla="*/ 80 w 80"/>
                <a:gd name="T1" fmla="*/ 40 h 80"/>
                <a:gd name="T2" fmla="*/ 40 w 80"/>
                <a:gd name="T3" fmla="*/ 80 h 80"/>
                <a:gd name="T4" fmla="*/ 0 w 80"/>
                <a:gd name="T5" fmla="*/ 40 h 80"/>
                <a:gd name="T6" fmla="*/ 40 w 80"/>
                <a:gd name="T7" fmla="*/ 0 h 80"/>
                <a:gd name="T8" fmla="*/ 80 w 80"/>
                <a:gd name="T9" fmla="*/ 40 h 80"/>
                <a:gd name="T10" fmla="*/ 40 w 80"/>
                <a:gd name="T11" fmla="*/ 20 h 80"/>
                <a:gd name="T12" fmla="*/ 20 w 80"/>
                <a:gd name="T13" fmla="*/ 40 h 80"/>
                <a:gd name="T14" fmla="*/ 40 w 80"/>
                <a:gd name="T15" fmla="*/ 60 h 80"/>
                <a:gd name="T16" fmla="*/ 60 w 80"/>
                <a:gd name="T17" fmla="*/ 40 h 80"/>
                <a:gd name="T18" fmla="*/ 40 w 80"/>
                <a:gd name="T19"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2" name="Freeform 12"/>
            <p:cNvSpPr>
              <a:spLocks/>
            </p:cNvSpPr>
            <p:nvPr/>
          </p:nvSpPr>
          <p:spPr bwMode="auto">
            <a:xfrm>
              <a:off x="4000" y="1971"/>
              <a:ext cx="223" cy="343"/>
            </a:xfrm>
            <a:custGeom>
              <a:avLst/>
              <a:gdLst>
                <a:gd name="T0" fmla="*/ 47 w 52"/>
                <a:gd name="T1" fmla="*/ 19 h 80"/>
                <a:gd name="T2" fmla="*/ 32 w 52"/>
                <a:gd name="T3" fmla="*/ 17 h 80"/>
                <a:gd name="T4" fmla="*/ 20 w 52"/>
                <a:gd name="T5" fmla="*/ 23 h 80"/>
                <a:gd name="T6" fmla="*/ 29 w 52"/>
                <a:gd name="T7" fmla="*/ 30 h 80"/>
                <a:gd name="T8" fmla="*/ 34 w 52"/>
                <a:gd name="T9" fmla="*/ 32 h 80"/>
                <a:gd name="T10" fmla="*/ 52 w 52"/>
                <a:gd name="T11" fmla="*/ 54 h 80"/>
                <a:gd name="T12" fmla="*/ 21 w 52"/>
                <a:gd name="T13" fmla="*/ 80 h 80"/>
                <a:gd name="T14" fmla="*/ 0 w 52"/>
                <a:gd name="T15" fmla="*/ 77 h 80"/>
                <a:gd name="T16" fmla="*/ 0 w 52"/>
                <a:gd name="T17" fmla="*/ 60 h 80"/>
                <a:gd name="T18" fmla="*/ 18 w 52"/>
                <a:gd name="T19" fmla="*/ 63 h 80"/>
                <a:gd name="T20" fmla="*/ 32 w 52"/>
                <a:gd name="T21" fmla="*/ 56 h 80"/>
                <a:gd name="T22" fmla="*/ 23 w 52"/>
                <a:gd name="T23" fmla="*/ 48 h 80"/>
                <a:gd name="T24" fmla="*/ 19 w 52"/>
                <a:gd name="T25" fmla="*/ 47 h 80"/>
                <a:gd name="T26" fmla="*/ 0 w 52"/>
                <a:gd name="T27" fmla="*/ 24 h 80"/>
                <a:gd name="T28" fmla="*/ 28 w 52"/>
                <a:gd name="T29" fmla="*/ 0 h 80"/>
                <a:gd name="T30" fmla="*/ 47 w 52"/>
                <a:gd name="T31" fmla="*/ 3 h 80"/>
                <a:gd name="T32" fmla="*/ 47 w 52"/>
                <a:gd name="T3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3" name="Freeform 13"/>
            <p:cNvSpPr>
              <a:spLocks/>
            </p:cNvSpPr>
            <p:nvPr/>
          </p:nvSpPr>
          <p:spPr bwMode="auto">
            <a:xfrm>
              <a:off x="3272" y="1586"/>
              <a:ext cx="81" cy="167"/>
            </a:xfrm>
            <a:custGeom>
              <a:avLst/>
              <a:gdLst>
                <a:gd name="T0" fmla="*/ 19 w 19"/>
                <a:gd name="T1" fmla="*/ 10 h 39"/>
                <a:gd name="T2" fmla="*/ 10 w 19"/>
                <a:gd name="T3" fmla="*/ 0 h 39"/>
                <a:gd name="T4" fmla="*/ 0 w 19"/>
                <a:gd name="T5" fmla="*/ 10 h 39"/>
                <a:gd name="T6" fmla="*/ 0 w 19"/>
                <a:gd name="T7" fmla="*/ 30 h 39"/>
                <a:gd name="T8" fmla="*/ 10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4" name="Freeform 14"/>
            <p:cNvSpPr>
              <a:spLocks/>
            </p:cNvSpPr>
            <p:nvPr/>
          </p:nvSpPr>
          <p:spPr bwMode="auto">
            <a:xfrm>
              <a:off x="349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5" name="Freeform 15"/>
            <p:cNvSpPr>
              <a:spLocks/>
            </p:cNvSpPr>
            <p:nvPr/>
          </p:nvSpPr>
          <p:spPr bwMode="auto">
            <a:xfrm>
              <a:off x="3722" y="1320"/>
              <a:ext cx="81" cy="514"/>
            </a:xfrm>
            <a:custGeom>
              <a:avLst/>
              <a:gdLst>
                <a:gd name="T0" fmla="*/ 19 w 19"/>
                <a:gd name="T1" fmla="*/ 9 h 120"/>
                <a:gd name="T2" fmla="*/ 10 w 19"/>
                <a:gd name="T3" fmla="*/ 0 h 120"/>
                <a:gd name="T4" fmla="*/ 0 w 19"/>
                <a:gd name="T5" fmla="*/ 9 h 120"/>
                <a:gd name="T6" fmla="*/ 0 w 19"/>
                <a:gd name="T7" fmla="*/ 111 h 120"/>
                <a:gd name="T8" fmla="*/ 10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6" name="Freeform 16"/>
            <p:cNvSpPr>
              <a:spLocks/>
            </p:cNvSpPr>
            <p:nvPr/>
          </p:nvSpPr>
          <p:spPr bwMode="auto">
            <a:xfrm>
              <a:off x="394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7" name="Freeform 17"/>
            <p:cNvSpPr>
              <a:spLocks/>
            </p:cNvSpPr>
            <p:nvPr/>
          </p:nvSpPr>
          <p:spPr bwMode="auto">
            <a:xfrm>
              <a:off x="4171" y="1586"/>
              <a:ext cx="86" cy="167"/>
            </a:xfrm>
            <a:custGeom>
              <a:avLst/>
              <a:gdLst>
                <a:gd name="T0" fmla="*/ 20 w 20"/>
                <a:gd name="T1" fmla="*/ 10 h 39"/>
                <a:gd name="T2" fmla="*/ 10 w 20"/>
                <a:gd name="T3" fmla="*/ 0 h 39"/>
                <a:gd name="T4" fmla="*/ 0 w 20"/>
                <a:gd name="T5" fmla="*/ 10 h 39"/>
                <a:gd name="T6" fmla="*/ 0 w 20"/>
                <a:gd name="T7" fmla="*/ 30 h 39"/>
                <a:gd name="T8" fmla="*/ 10 w 20"/>
                <a:gd name="T9" fmla="*/ 39 h 39"/>
                <a:gd name="T10" fmla="*/ 20 w 20"/>
                <a:gd name="T11" fmla="*/ 30 h 39"/>
                <a:gd name="T12" fmla="*/ 20 w 20"/>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8" name="Freeform 18"/>
            <p:cNvSpPr>
              <a:spLocks/>
            </p:cNvSpPr>
            <p:nvPr/>
          </p:nvSpPr>
          <p:spPr bwMode="auto">
            <a:xfrm>
              <a:off x="439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39" name="Freeform 19"/>
            <p:cNvSpPr>
              <a:spLocks/>
            </p:cNvSpPr>
            <p:nvPr/>
          </p:nvSpPr>
          <p:spPr bwMode="auto">
            <a:xfrm>
              <a:off x="4625" y="1320"/>
              <a:ext cx="82" cy="514"/>
            </a:xfrm>
            <a:custGeom>
              <a:avLst/>
              <a:gdLst>
                <a:gd name="T0" fmla="*/ 19 w 19"/>
                <a:gd name="T1" fmla="*/ 9 h 120"/>
                <a:gd name="T2" fmla="*/ 9 w 19"/>
                <a:gd name="T3" fmla="*/ 0 h 120"/>
                <a:gd name="T4" fmla="*/ 0 w 19"/>
                <a:gd name="T5" fmla="*/ 9 h 120"/>
                <a:gd name="T6" fmla="*/ 0 w 19"/>
                <a:gd name="T7" fmla="*/ 111 h 120"/>
                <a:gd name="T8" fmla="*/ 9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40" name="Freeform 20"/>
            <p:cNvSpPr>
              <a:spLocks/>
            </p:cNvSpPr>
            <p:nvPr/>
          </p:nvSpPr>
          <p:spPr bwMode="auto">
            <a:xfrm>
              <a:off x="484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5141" name="Freeform 21"/>
            <p:cNvSpPr>
              <a:spLocks/>
            </p:cNvSpPr>
            <p:nvPr/>
          </p:nvSpPr>
          <p:spPr bwMode="auto">
            <a:xfrm>
              <a:off x="5075" y="1586"/>
              <a:ext cx="82" cy="167"/>
            </a:xfrm>
            <a:custGeom>
              <a:avLst/>
              <a:gdLst>
                <a:gd name="T0" fmla="*/ 19 w 19"/>
                <a:gd name="T1" fmla="*/ 10 h 39"/>
                <a:gd name="T2" fmla="*/ 9 w 19"/>
                <a:gd name="T3" fmla="*/ 0 h 39"/>
                <a:gd name="T4" fmla="*/ 0 w 19"/>
                <a:gd name="T5" fmla="*/ 10 h 39"/>
                <a:gd name="T6" fmla="*/ 0 w 19"/>
                <a:gd name="T7" fmla="*/ 30 h 39"/>
                <a:gd name="T8" fmla="*/ 9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grpSp>
      <p:sp>
        <p:nvSpPr>
          <p:cNvPr id="5142" name="Rectangle 22"/>
          <p:cNvSpPr>
            <a:spLocks noGrp="1" noChangeArrowheads="1"/>
          </p:cNvSpPr>
          <p:nvPr>
            <p:ph type="ctrTitle"/>
          </p:nvPr>
        </p:nvSpPr>
        <p:spPr bwMode="white">
          <a:xfrm>
            <a:off x="650875" y="2676525"/>
            <a:ext cx="3768725" cy="83026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lstStyle>
            <a:lvl1pPr>
              <a:defRPr sz="3000" b="0">
                <a:solidFill>
                  <a:srgbClr val="FFFFFF"/>
                </a:solidFill>
              </a:defRPr>
            </a:lvl1pPr>
          </a:lstStyle>
          <a:p>
            <a:pPr lvl="0"/>
            <a:r>
              <a:rPr lang="en-US" altLang="zh-CN" noProof="0" smtClean="0"/>
              <a:t>Click To Edit Master Title Style</a:t>
            </a:r>
          </a:p>
        </p:txBody>
      </p:sp>
      <p:sp>
        <p:nvSpPr>
          <p:cNvPr id="5143" name="Rectangle 23"/>
          <p:cNvSpPr>
            <a:spLocks noGrp="1" noChangeArrowheads="1"/>
          </p:cNvSpPr>
          <p:nvPr>
            <p:ph type="subTitle" idx="1"/>
          </p:nvPr>
        </p:nvSpPr>
        <p:spPr>
          <a:xfrm>
            <a:off x="650875" y="4733925"/>
            <a:ext cx="6940550" cy="4191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rotWithShape="0">
                    <a:schemeClr val="tx1"/>
                  </a:outerShdw>
                </a:effectLst>
              </a14:hiddenEffects>
            </a:ext>
          </a:extLst>
        </p:spPr>
        <p:txBody>
          <a:bodyPr/>
          <a:lstStyle>
            <a:lvl1pPr marL="0" indent="0">
              <a:lnSpc>
                <a:spcPct val="90000"/>
              </a:lnSpc>
              <a:buFont typeface="Wingdings" pitchFamily="2" charset="2"/>
              <a:buNone/>
              <a:defRPr sz="2000" b="1">
                <a:solidFill>
                  <a:schemeClr val="bg2"/>
                </a:solidFill>
              </a:defRPr>
            </a:lvl1pPr>
          </a:lstStyle>
          <a:p>
            <a:pPr lvl="0"/>
            <a:r>
              <a:rPr lang="en-US" altLang="zh-CN" noProof="0" smtClean="0"/>
              <a:t>Click to Edit Master Subtitle Style</a:t>
            </a:r>
          </a:p>
        </p:txBody>
      </p:sp>
      <p:pic>
        <p:nvPicPr>
          <p:cNvPr id="5144"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1658938"/>
            <a:ext cx="2306638" cy="266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34379819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5638" y="1781175"/>
            <a:ext cx="7940675" cy="1709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55638" y="3643313"/>
            <a:ext cx="7940675" cy="17097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06359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5638" y="1781175"/>
            <a:ext cx="3894137" cy="357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2175" y="1781175"/>
            <a:ext cx="3894138" cy="357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6224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extLst>
      <p:ext uri="{BB962C8B-B14F-4D97-AF65-F5344CB8AC3E}">
        <p14:creationId xmlns:p14="http://schemas.microsoft.com/office/powerpoint/2010/main" val="1071118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1023733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5" y="5578475"/>
            <a:ext cx="8207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4225"/>
            <a:ext cx="9144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671513" y="6205538"/>
            <a:ext cx="3059112" cy="304800"/>
          </a:xfrm>
          <a:prstGeom prst="rect">
            <a:avLst/>
          </a:prstGeom>
          <a:noFill/>
          <a:ln w="9525" algn="ctr">
            <a:noFill/>
            <a:miter lim="800000"/>
            <a:headEnd/>
            <a:tailEnd/>
          </a:ln>
          <a:effectLst/>
        </p:spPr>
        <p:txBody>
          <a:bodyPr wrap="none" lIns="91364" tIns="45682" rIns="91364" bIns="45682">
            <a:spAutoFit/>
          </a:bodyPr>
          <a:lstStyle/>
          <a:p>
            <a:pPr eaLnBrk="0" fontAlgn="base" hangingPunct="0">
              <a:spcBef>
                <a:spcPct val="0"/>
              </a:spcBef>
              <a:spcAft>
                <a:spcPct val="0"/>
              </a:spcAft>
              <a:defRPr/>
            </a:pPr>
            <a:r>
              <a:rPr lang="en-US" altLang="zh-CN" sz="1400">
                <a:solidFill>
                  <a:srgbClr val="000000"/>
                </a:solidFill>
                <a:latin typeface="FrutigerNext LT Bold" pitchFamily="20" charset="0"/>
                <a:ea typeface="MS PGothic" pitchFamily="34" charset="-128"/>
              </a:rPr>
              <a:t>HUAWEI TECHNOLOGIES CO., LTD.</a:t>
            </a:r>
          </a:p>
        </p:txBody>
      </p:sp>
      <p:sp>
        <p:nvSpPr>
          <p:cNvPr id="7" name="Rectangle 8"/>
          <p:cNvSpPr>
            <a:spLocks noChangeArrowheads="1"/>
          </p:cNvSpPr>
          <p:nvPr/>
        </p:nvSpPr>
        <p:spPr bwMode="auto">
          <a:xfrm>
            <a:off x="4202113" y="6205538"/>
            <a:ext cx="1674812" cy="304800"/>
          </a:xfrm>
          <a:prstGeom prst="rect">
            <a:avLst/>
          </a:prstGeom>
          <a:noFill/>
          <a:ln w="9525" algn="ctr">
            <a:noFill/>
            <a:miter lim="800000"/>
            <a:headEnd/>
            <a:tailEnd/>
          </a:ln>
          <a:effectLst/>
        </p:spPr>
        <p:txBody>
          <a:bodyPr wrap="none" lIns="91325" tIns="45660" rIns="91325" bIns="45660">
            <a:spAutoFit/>
          </a:bodyPr>
          <a:lstStyle/>
          <a:p>
            <a:pPr eaLnBrk="0" fontAlgn="base" hangingPunct="0">
              <a:spcBef>
                <a:spcPct val="0"/>
              </a:spcBef>
              <a:spcAft>
                <a:spcPct val="0"/>
              </a:spcAft>
              <a:defRPr/>
            </a:pPr>
            <a:r>
              <a:rPr lang="en-US" altLang="zh-CN" sz="1400">
                <a:solidFill>
                  <a:srgbClr val="000000"/>
                </a:solidFill>
                <a:latin typeface="FrutigerNext LT Bold" pitchFamily="20" charset="0"/>
                <a:ea typeface="MS PGothic" pitchFamily="34" charset="-128"/>
              </a:rPr>
              <a:t>All rights reserved</a:t>
            </a:r>
          </a:p>
        </p:txBody>
      </p:sp>
      <p:sp>
        <p:nvSpPr>
          <p:cNvPr id="8" name="Text Box 9"/>
          <p:cNvSpPr txBox="1">
            <a:spLocks noChangeArrowheads="1"/>
          </p:cNvSpPr>
          <p:nvPr/>
        </p:nvSpPr>
        <p:spPr bwMode="auto">
          <a:xfrm>
            <a:off x="7110413" y="4060825"/>
            <a:ext cx="1550987" cy="304800"/>
          </a:xfrm>
          <a:prstGeom prst="rect">
            <a:avLst/>
          </a:prstGeom>
          <a:noFill/>
          <a:ln w="9525">
            <a:noFill/>
            <a:miter lim="800000"/>
            <a:headEnd/>
            <a:tailEnd/>
          </a:ln>
        </p:spPr>
        <p:txBody>
          <a:bodyPr wrap="none" lIns="91364" tIns="45682" rIns="91364" bIns="45682">
            <a:spAutoFit/>
          </a:bodyPr>
          <a:lstStyle/>
          <a:p>
            <a:pPr eaLnBrk="0" fontAlgn="base" hangingPunct="0">
              <a:spcBef>
                <a:spcPct val="0"/>
              </a:spcBef>
              <a:spcAft>
                <a:spcPct val="0"/>
              </a:spcAft>
              <a:defRPr/>
            </a:pPr>
            <a:r>
              <a:rPr lang="en-US" altLang="zh-CN" sz="1400">
                <a:solidFill>
                  <a:srgbClr val="FFFFFF"/>
                </a:solidFill>
                <a:latin typeface="FrutigerNext LT Regular" pitchFamily="34" charset="0"/>
                <a:ea typeface="MS PGothic" pitchFamily="34" charset="-128"/>
              </a:rPr>
              <a:t>www.huawei.com</a:t>
            </a:r>
          </a:p>
        </p:txBody>
      </p:sp>
      <p:sp>
        <p:nvSpPr>
          <p:cNvPr id="9" name="Rectangle 10"/>
          <p:cNvSpPr>
            <a:spLocks noChangeArrowheads="1"/>
          </p:cNvSpPr>
          <p:nvPr/>
        </p:nvSpPr>
        <p:spPr bwMode="auto">
          <a:xfrm>
            <a:off x="7092950" y="333375"/>
            <a:ext cx="971550" cy="336550"/>
          </a:xfrm>
          <a:prstGeom prst="rect">
            <a:avLst/>
          </a:prstGeom>
          <a:noFill/>
          <a:ln w="9525" algn="ctr">
            <a:noFill/>
            <a:miter lim="800000"/>
            <a:headEnd/>
            <a:tailEnd/>
          </a:ln>
          <a:effectLst/>
        </p:spPr>
        <p:txBody>
          <a:bodyPr wrap="none" lIns="91325" tIns="45660" rIns="91325" bIns="45660">
            <a:spAutoFit/>
          </a:bodyPr>
          <a:lstStyle/>
          <a:p>
            <a:pPr eaLnBrk="0" fontAlgn="base" hangingPunct="0">
              <a:spcBef>
                <a:spcPct val="0"/>
              </a:spcBef>
              <a:spcAft>
                <a:spcPct val="0"/>
              </a:spcAft>
              <a:defRPr/>
            </a:pPr>
            <a:r>
              <a:rPr lang="en-US" altLang="zh-CN" sz="1600" b="1">
                <a:solidFill>
                  <a:srgbClr val="666666"/>
                </a:solidFill>
                <a:latin typeface="FrutigerNext LT Regular" pitchFamily="34" charset="0"/>
                <a:ea typeface="MS PGothic" pitchFamily="34" charset="-128"/>
              </a:rPr>
              <a:t>Internal </a:t>
            </a:r>
          </a:p>
        </p:txBody>
      </p:sp>
      <p:sp>
        <p:nvSpPr>
          <p:cNvPr id="234501" name="Rectangle 5"/>
          <p:cNvSpPr>
            <a:spLocks noGrp="1" noChangeArrowheads="1"/>
          </p:cNvSpPr>
          <p:nvPr>
            <p:ph type="ctrTitle" sz="quarter"/>
          </p:nvPr>
        </p:nvSpPr>
        <p:spPr>
          <a:xfrm>
            <a:off x="623888" y="1776413"/>
            <a:ext cx="5461000" cy="1962150"/>
          </a:xfrm>
        </p:spPr>
        <p:txBody>
          <a:bodyPr lIns="78302" tIns="39153" rIns="78302" bIns="39153"/>
          <a:lstStyle>
            <a:lvl1pPr algn="ctr">
              <a:defRPr sz="3400">
                <a:solidFill>
                  <a:schemeClr val="bg1"/>
                </a:solidFill>
              </a:defRPr>
            </a:lvl1pPr>
          </a:lstStyle>
          <a:p>
            <a:r>
              <a:rPr lang="zh-CN" altLang="en-US"/>
              <a:t>单击此处编辑母版标题样式</a:t>
            </a:r>
          </a:p>
        </p:txBody>
      </p:sp>
      <p:sp>
        <p:nvSpPr>
          <p:cNvPr id="234502" name="Rectangle 6"/>
          <p:cNvSpPr>
            <a:spLocks noGrp="1" noChangeArrowheads="1"/>
          </p:cNvSpPr>
          <p:nvPr>
            <p:ph type="subTitle" sz="quarter" idx="1"/>
          </p:nvPr>
        </p:nvSpPr>
        <p:spPr>
          <a:xfrm>
            <a:off x="622300" y="3789363"/>
            <a:ext cx="5462588" cy="592137"/>
          </a:xfrm>
        </p:spPr>
        <p:txBody>
          <a:bodyPr/>
          <a:lstStyle>
            <a:lvl1pPr marL="0" indent="0" algn="ctr">
              <a:buFont typeface="Wingdings" pitchFamily="2" charset="2"/>
              <a:buNone/>
              <a:defRPr sz="2200">
                <a:solidFill>
                  <a:schemeClr val="bg1"/>
                </a:solidFill>
                <a:ea typeface="黑体" pitchFamily="2" charset="-122"/>
              </a:defRPr>
            </a:lvl1pPr>
          </a:lstStyle>
          <a:p>
            <a:r>
              <a:rPr lang="zh-CN" altLang="en-US"/>
              <a:t>单击此处编辑母版副标题样式</a:t>
            </a:r>
          </a:p>
        </p:txBody>
      </p:sp>
      <p:sp>
        <p:nvSpPr>
          <p:cNvPr id="10" name="Rectangle 7"/>
          <p:cNvSpPr>
            <a:spLocks noGrp="1" noChangeArrowheads="1"/>
          </p:cNvSpPr>
          <p:nvPr>
            <p:ph type="dt" sz="quarter" idx="10"/>
          </p:nvPr>
        </p:nvSpPr>
        <p:spPr>
          <a:xfrm>
            <a:off x="652463" y="342900"/>
            <a:ext cx="2135187" cy="476250"/>
          </a:xfrm>
          <a:prstGeom prst="rect">
            <a:avLst/>
          </a:prstGeom>
        </p:spPr>
        <p:txBody>
          <a:bodyPr lIns="91379" tIns="45688" rIns="91379" bIns="45688"/>
          <a:lstStyle>
            <a:lvl1pPr>
              <a:lnSpc>
                <a:spcPct val="100000"/>
              </a:lnSpc>
              <a:defRPr smtClean="0">
                <a:latin typeface="FrutigerNext LT Regular" pitchFamily="34" charset="0"/>
                <a:ea typeface="宋体" pitchFamily="2" charset="-122"/>
              </a:defRPr>
            </a:lvl1pPr>
          </a:lstStyle>
          <a:p>
            <a:pPr>
              <a:defRPr/>
            </a:pPr>
            <a:fld id="{1C256BE8-2E5C-4828-815E-ACC41F8A1480}" type="datetime1">
              <a:rPr lang="zh-CN" altLang="en-US">
                <a:solidFill>
                  <a:srgbClr val="000000"/>
                </a:solidFill>
              </a:rPr>
              <a:pPr>
                <a:defRPr/>
              </a:pPr>
              <a:t>2019/11/23</a:t>
            </a:fld>
            <a:endParaRPr lang="en-US" altLang="zh-CN">
              <a:solidFill>
                <a:srgbClr val="000000"/>
              </a:solidFill>
            </a:endParaRPr>
          </a:p>
        </p:txBody>
      </p:sp>
    </p:spTree>
    <p:extLst>
      <p:ext uri="{BB962C8B-B14F-4D97-AF65-F5344CB8AC3E}">
        <p14:creationId xmlns:p14="http://schemas.microsoft.com/office/powerpoint/2010/main" val="377789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C7BEA7A1-2EC5-4A4E-B038-C83417606ECF}"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059002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5638" y="1508125"/>
            <a:ext cx="3789362" cy="217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97400" y="1508125"/>
            <a:ext cx="3790950" cy="2174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3A04D3A7-CD6F-4747-9013-8A1AADF9AA22}"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721504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D672A74C-7681-4EFF-8543-C8BEB47BB78D}"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71144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3B47502A-B4B6-4B7E-A539-D0041DE690D4}"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053003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63575" y="620713"/>
            <a:ext cx="7732713" cy="630237"/>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5638" y="1508125"/>
            <a:ext cx="7732712" cy="10112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55638" y="2671763"/>
            <a:ext cx="7732712" cy="1011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2D5118B3-86F2-42D1-B1B6-9556CEE8F4B5}"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41677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16004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63575" y="620713"/>
            <a:ext cx="7732713" cy="6302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5638" y="1508125"/>
            <a:ext cx="7732712" cy="10112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5638" y="2671763"/>
            <a:ext cx="7732712" cy="1011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dt" sz="half" idx="10"/>
          </p:nvPr>
        </p:nvSpPr>
        <p:spPr>
          <a:xfrm>
            <a:off x="6107113" y="6467475"/>
            <a:ext cx="1920875" cy="241300"/>
          </a:xfrm>
          <a:prstGeom prst="rect">
            <a:avLst/>
          </a:prstGeom>
          <a:ln/>
        </p:spPr>
        <p:txBody>
          <a:bodyPr/>
          <a:lstStyle>
            <a:lvl1pPr>
              <a:defRPr/>
            </a:lvl1pPr>
          </a:lstStyle>
          <a:p>
            <a:pPr>
              <a:defRPr/>
            </a:pPr>
            <a:r>
              <a:rPr lang="de-DE">
                <a:solidFill>
                  <a:srgbClr val="000000"/>
                </a:solidFill>
              </a:rPr>
              <a:t>Page </a:t>
            </a:r>
            <a:fld id="{91BE2854-F1FB-4E9E-84EE-CE660085BD0B}" type="slidenum">
              <a:rPr lang="de-DE">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1056161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C3BB40B-00B1-4526-B930-FA0A0886D500}" type="datetimeFigureOut">
              <a:rPr lang="zh-CN" altLang="en-US" smtClean="0">
                <a:solidFill>
                  <a:prstClr val="black">
                    <a:tint val="75000"/>
                  </a:prstClr>
                </a:solidFill>
              </a:rPr>
              <a:pPr/>
              <a:t>2019/11/23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850AB-E1DD-40A2-AC96-7840559FF8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59714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C3BB40B-00B1-4526-B930-FA0A0886D500}" type="datetimeFigureOut">
              <a:rPr lang="zh-CN" altLang="en-US" smtClean="0">
                <a:solidFill>
                  <a:prstClr val="black">
                    <a:tint val="75000"/>
                  </a:prstClr>
                </a:solidFill>
              </a:rPr>
              <a:pPr/>
              <a:t>2019/11/23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850AB-E1DD-40A2-AC96-7840559FF8C0}"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7" name="直接连接符 6"/>
          <p:cNvCxnSpPr/>
          <p:nvPr userDrawn="1"/>
        </p:nvCxnSpPr>
        <p:spPr>
          <a:xfrm>
            <a:off x="467544" y="6309320"/>
            <a:ext cx="8280920" cy="0"/>
          </a:xfrm>
          <a:prstGeom prst="line">
            <a:avLst/>
          </a:prstGeom>
          <a:ln w="28575">
            <a:solidFill>
              <a:srgbClr val="002060">
                <a:alpha val="50196"/>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467544" y="1052736"/>
            <a:ext cx="8280920" cy="0"/>
          </a:xfrm>
          <a:prstGeom prst="line">
            <a:avLst/>
          </a:prstGeom>
          <a:ln w="28575">
            <a:solidFill>
              <a:srgbClr val="002060">
                <a:alpha val="50196"/>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6269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53969E8-0ACC-4BCE-83A7-3C5BE7812E61}" type="datetimeFigureOut">
              <a:rPr lang="zh-CN" altLang="en-US">
                <a:solidFill>
                  <a:prstClr val="black">
                    <a:tint val="75000"/>
                  </a:prstClr>
                </a:solidFill>
              </a:rPr>
              <a:pPr>
                <a:defRPr/>
              </a:pPr>
              <a:t>2019/11/23</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5F41D8EC-3455-4D09-A6CA-594FF8E5E10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1509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5638" y="1781175"/>
            <a:ext cx="7940675" cy="17097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5638" y="3643313"/>
            <a:ext cx="7940675" cy="17097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9259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5638" y="1781175"/>
            <a:ext cx="3894137" cy="357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媒体占位符 3"/>
          <p:cNvSpPr>
            <a:spLocks noGrp="1"/>
          </p:cNvSpPr>
          <p:nvPr>
            <p:ph type="media" sz="half" idx="2"/>
          </p:nvPr>
        </p:nvSpPr>
        <p:spPr>
          <a:xfrm>
            <a:off x="4702175" y="1781175"/>
            <a:ext cx="3894138" cy="3571875"/>
          </a:xfrm>
        </p:spPr>
        <p:txBody>
          <a:bodyPr/>
          <a:lstStyle/>
          <a:p>
            <a:endParaRPr lang="zh-CN" altLang="en-US"/>
          </a:p>
        </p:txBody>
      </p:sp>
    </p:spTree>
    <p:extLst>
      <p:ext uri="{BB962C8B-B14F-4D97-AF65-F5344CB8AC3E}">
        <p14:creationId xmlns:p14="http://schemas.microsoft.com/office/powerpoint/2010/main" val="1403135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5638" y="1781175"/>
            <a:ext cx="3894137" cy="357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2175" y="1781175"/>
            <a:ext cx="3894138" cy="357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96103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5638" y="457200"/>
            <a:ext cx="8145462" cy="8382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5638" y="1781175"/>
            <a:ext cx="7940675" cy="3571875"/>
          </a:xfrm>
        </p:spPr>
        <p:txBody>
          <a:bodyPr/>
          <a:lstStyle/>
          <a:p>
            <a:endParaRPr lang="zh-CN" altLang="en-US"/>
          </a:p>
        </p:txBody>
      </p:sp>
    </p:spTree>
    <p:extLst>
      <p:ext uri="{BB962C8B-B14F-4D97-AF65-F5344CB8AC3E}">
        <p14:creationId xmlns:p14="http://schemas.microsoft.com/office/powerpoint/2010/main" val="91985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22" name="Rectangle 2"/>
          <p:cNvSpPr>
            <a:spLocks noChangeArrowheads="1"/>
          </p:cNvSpPr>
          <p:nvPr/>
        </p:nvSpPr>
        <p:spPr bwMode="auto">
          <a:xfrm rot="16200000">
            <a:off x="3200400" y="-1570037"/>
            <a:ext cx="2743200" cy="9144000"/>
          </a:xfrm>
          <a:prstGeom prst="rect">
            <a:avLst/>
          </a:prstGeom>
          <a:solidFill>
            <a:srgbClr val="015F85"/>
          </a:solidFill>
          <a:ln>
            <a:noFill/>
          </a:ln>
          <a:effectLst/>
          <a:extLs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grpSp>
        <p:nvGrpSpPr>
          <p:cNvPr id="5126" name="Group 6"/>
          <p:cNvGrpSpPr>
            <a:grpSpLocks/>
          </p:cNvGrpSpPr>
          <p:nvPr/>
        </p:nvGrpSpPr>
        <p:grpSpPr bwMode="auto">
          <a:xfrm>
            <a:off x="609600" y="525463"/>
            <a:ext cx="1447800" cy="769937"/>
            <a:chOff x="3272" y="1316"/>
            <a:chExt cx="1889" cy="1002"/>
          </a:xfrm>
        </p:grpSpPr>
        <p:sp>
          <p:nvSpPr>
            <p:cNvPr id="5127" name="AutoShape 7"/>
            <p:cNvSpPr>
              <a:spLocks noChangeAspect="1" noChangeArrowheads="1" noTextEdit="1"/>
            </p:cNvSpPr>
            <p:nvPr/>
          </p:nvSpPr>
          <p:spPr bwMode="auto">
            <a:xfrm>
              <a:off x="3272" y="1316"/>
              <a:ext cx="1889"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28" name="Rectangle 8"/>
            <p:cNvSpPr>
              <a:spLocks noChangeArrowheads="1"/>
            </p:cNvSpPr>
            <p:nvPr/>
          </p:nvSpPr>
          <p:spPr bwMode="auto">
            <a:xfrm>
              <a:off x="3803" y="1980"/>
              <a:ext cx="86" cy="325"/>
            </a:xfrm>
            <a:prstGeom prst="rect">
              <a:avLst/>
            </a:prstGeom>
            <a:solidFill>
              <a:srgbClr val="B2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29" name="Freeform 9"/>
            <p:cNvSpPr>
              <a:spLocks/>
            </p:cNvSpPr>
            <p:nvPr/>
          </p:nvSpPr>
          <p:spPr bwMode="auto">
            <a:xfrm>
              <a:off x="4304"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1 w 58"/>
                <a:gd name="T13" fmla="*/ 80 h 80"/>
                <a:gd name="T14" fmla="*/ 0 w 58"/>
                <a:gd name="T15" fmla="*/ 40 h 80"/>
                <a:gd name="T16" fmla="*/ 41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0" name="Freeform 10"/>
            <p:cNvSpPr>
              <a:spLocks/>
            </p:cNvSpPr>
            <p:nvPr/>
          </p:nvSpPr>
          <p:spPr bwMode="auto">
            <a:xfrm>
              <a:off x="3443"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0 w 58"/>
                <a:gd name="T13" fmla="*/ 80 h 80"/>
                <a:gd name="T14" fmla="*/ 0 w 58"/>
                <a:gd name="T15" fmla="*/ 40 h 80"/>
                <a:gd name="T16" fmla="*/ 40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1" name="Freeform 11"/>
            <p:cNvSpPr>
              <a:spLocks noEditPoints="1"/>
            </p:cNvSpPr>
            <p:nvPr/>
          </p:nvSpPr>
          <p:spPr bwMode="auto">
            <a:xfrm>
              <a:off x="4643" y="1971"/>
              <a:ext cx="342" cy="343"/>
            </a:xfrm>
            <a:custGeom>
              <a:avLst/>
              <a:gdLst>
                <a:gd name="T0" fmla="*/ 80 w 80"/>
                <a:gd name="T1" fmla="*/ 40 h 80"/>
                <a:gd name="T2" fmla="*/ 40 w 80"/>
                <a:gd name="T3" fmla="*/ 80 h 80"/>
                <a:gd name="T4" fmla="*/ 0 w 80"/>
                <a:gd name="T5" fmla="*/ 40 h 80"/>
                <a:gd name="T6" fmla="*/ 40 w 80"/>
                <a:gd name="T7" fmla="*/ 0 h 80"/>
                <a:gd name="T8" fmla="*/ 80 w 80"/>
                <a:gd name="T9" fmla="*/ 40 h 80"/>
                <a:gd name="T10" fmla="*/ 40 w 80"/>
                <a:gd name="T11" fmla="*/ 20 h 80"/>
                <a:gd name="T12" fmla="*/ 20 w 80"/>
                <a:gd name="T13" fmla="*/ 40 h 80"/>
                <a:gd name="T14" fmla="*/ 40 w 80"/>
                <a:gd name="T15" fmla="*/ 60 h 80"/>
                <a:gd name="T16" fmla="*/ 60 w 80"/>
                <a:gd name="T17" fmla="*/ 40 h 80"/>
                <a:gd name="T18" fmla="*/ 40 w 80"/>
                <a:gd name="T19"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2" name="Freeform 12"/>
            <p:cNvSpPr>
              <a:spLocks/>
            </p:cNvSpPr>
            <p:nvPr/>
          </p:nvSpPr>
          <p:spPr bwMode="auto">
            <a:xfrm>
              <a:off x="4000" y="1971"/>
              <a:ext cx="223" cy="343"/>
            </a:xfrm>
            <a:custGeom>
              <a:avLst/>
              <a:gdLst>
                <a:gd name="T0" fmla="*/ 47 w 52"/>
                <a:gd name="T1" fmla="*/ 19 h 80"/>
                <a:gd name="T2" fmla="*/ 32 w 52"/>
                <a:gd name="T3" fmla="*/ 17 h 80"/>
                <a:gd name="T4" fmla="*/ 20 w 52"/>
                <a:gd name="T5" fmla="*/ 23 h 80"/>
                <a:gd name="T6" fmla="*/ 29 w 52"/>
                <a:gd name="T7" fmla="*/ 30 h 80"/>
                <a:gd name="T8" fmla="*/ 34 w 52"/>
                <a:gd name="T9" fmla="*/ 32 h 80"/>
                <a:gd name="T10" fmla="*/ 52 w 52"/>
                <a:gd name="T11" fmla="*/ 54 h 80"/>
                <a:gd name="T12" fmla="*/ 21 w 52"/>
                <a:gd name="T13" fmla="*/ 80 h 80"/>
                <a:gd name="T14" fmla="*/ 0 w 52"/>
                <a:gd name="T15" fmla="*/ 77 h 80"/>
                <a:gd name="T16" fmla="*/ 0 w 52"/>
                <a:gd name="T17" fmla="*/ 60 h 80"/>
                <a:gd name="T18" fmla="*/ 18 w 52"/>
                <a:gd name="T19" fmla="*/ 63 h 80"/>
                <a:gd name="T20" fmla="*/ 32 w 52"/>
                <a:gd name="T21" fmla="*/ 56 h 80"/>
                <a:gd name="T22" fmla="*/ 23 w 52"/>
                <a:gd name="T23" fmla="*/ 48 h 80"/>
                <a:gd name="T24" fmla="*/ 19 w 52"/>
                <a:gd name="T25" fmla="*/ 47 h 80"/>
                <a:gd name="T26" fmla="*/ 0 w 52"/>
                <a:gd name="T27" fmla="*/ 24 h 80"/>
                <a:gd name="T28" fmla="*/ 28 w 52"/>
                <a:gd name="T29" fmla="*/ 0 h 80"/>
                <a:gd name="T30" fmla="*/ 47 w 52"/>
                <a:gd name="T31" fmla="*/ 3 h 80"/>
                <a:gd name="T32" fmla="*/ 47 w 52"/>
                <a:gd name="T3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3" name="Freeform 13"/>
            <p:cNvSpPr>
              <a:spLocks/>
            </p:cNvSpPr>
            <p:nvPr/>
          </p:nvSpPr>
          <p:spPr bwMode="auto">
            <a:xfrm>
              <a:off x="3272" y="1586"/>
              <a:ext cx="81" cy="167"/>
            </a:xfrm>
            <a:custGeom>
              <a:avLst/>
              <a:gdLst>
                <a:gd name="T0" fmla="*/ 19 w 19"/>
                <a:gd name="T1" fmla="*/ 10 h 39"/>
                <a:gd name="T2" fmla="*/ 10 w 19"/>
                <a:gd name="T3" fmla="*/ 0 h 39"/>
                <a:gd name="T4" fmla="*/ 0 w 19"/>
                <a:gd name="T5" fmla="*/ 10 h 39"/>
                <a:gd name="T6" fmla="*/ 0 w 19"/>
                <a:gd name="T7" fmla="*/ 30 h 39"/>
                <a:gd name="T8" fmla="*/ 10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4" name="Freeform 14"/>
            <p:cNvSpPr>
              <a:spLocks/>
            </p:cNvSpPr>
            <p:nvPr/>
          </p:nvSpPr>
          <p:spPr bwMode="auto">
            <a:xfrm>
              <a:off x="349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5" name="Freeform 15"/>
            <p:cNvSpPr>
              <a:spLocks/>
            </p:cNvSpPr>
            <p:nvPr/>
          </p:nvSpPr>
          <p:spPr bwMode="auto">
            <a:xfrm>
              <a:off x="3722" y="1320"/>
              <a:ext cx="81" cy="514"/>
            </a:xfrm>
            <a:custGeom>
              <a:avLst/>
              <a:gdLst>
                <a:gd name="T0" fmla="*/ 19 w 19"/>
                <a:gd name="T1" fmla="*/ 9 h 120"/>
                <a:gd name="T2" fmla="*/ 10 w 19"/>
                <a:gd name="T3" fmla="*/ 0 h 120"/>
                <a:gd name="T4" fmla="*/ 0 w 19"/>
                <a:gd name="T5" fmla="*/ 9 h 120"/>
                <a:gd name="T6" fmla="*/ 0 w 19"/>
                <a:gd name="T7" fmla="*/ 111 h 120"/>
                <a:gd name="T8" fmla="*/ 10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6" name="Freeform 16"/>
            <p:cNvSpPr>
              <a:spLocks/>
            </p:cNvSpPr>
            <p:nvPr/>
          </p:nvSpPr>
          <p:spPr bwMode="auto">
            <a:xfrm>
              <a:off x="394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7" name="Freeform 17"/>
            <p:cNvSpPr>
              <a:spLocks/>
            </p:cNvSpPr>
            <p:nvPr/>
          </p:nvSpPr>
          <p:spPr bwMode="auto">
            <a:xfrm>
              <a:off x="4171" y="1586"/>
              <a:ext cx="86" cy="167"/>
            </a:xfrm>
            <a:custGeom>
              <a:avLst/>
              <a:gdLst>
                <a:gd name="T0" fmla="*/ 20 w 20"/>
                <a:gd name="T1" fmla="*/ 10 h 39"/>
                <a:gd name="T2" fmla="*/ 10 w 20"/>
                <a:gd name="T3" fmla="*/ 0 h 39"/>
                <a:gd name="T4" fmla="*/ 0 w 20"/>
                <a:gd name="T5" fmla="*/ 10 h 39"/>
                <a:gd name="T6" fmla="*/ 0 w 20"/>
                <a:gd name="T7" fmla="*/ 30 h 39"/>
                <a:gd name="T8" fmla="*/ 10 w 20"/>
                <a:gd name="T9" fmla="*/ 39 h 39"/>
                <a:gd name="T10" fmla="*/ 20 w 20"/>
                <a:gd name="T11" fmla="*/ 30 h 39"/>
                <a:gd name="T12" fmla="*/ 20 w 20"/>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8" name="Freeform 18"/>
            <p:cNvSpPr>
              <a:spLocks/>
            </p:cNvSpPr>
            <p:nvPr/>
          </p:nvSpPr>
          <p:spPr bwMode="auto">
            <a:xfrm>
              <a:off x="439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39" name="Freeform 19"/>
            <p:cNvSpPr>
              <a:spLocks/>
            </p:cNvSpPr>
            <p:nvPr/>
          </p:nvSpPr>
          <p:spPr bwMode="auto">
            <a:xfrm>
              <a:off x="4625" y="1320"/>
              <a:ext cx="82" cy="514"/>
            </a:xfrm>
            <a:custGeom>
              <a:avLst/>
              <a:gdLst>
                <a:gd name="T0" fmla="*/ 19 w 19"/>
                <a:gd name="T1" fmla="*/ 9 h 120"/>
                <a:gd name="T2" fmla="*/ 9 w 19"/>
                <a:gd name="T3" fmla="*/ 0 h 120"/>
                <a:gd name="T4" fmla="*/ 0 w 19"/>
                <a:gd name="T5" fmla="*/ 9 h 120"/>
                <a:gd name="T6" fmla="*/ 0 w 19"/>
                <a:gd name="T7" fmla="*/ 111 h 120"/>
                <a:gd name="T8" fmla="*/ 9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40" name="Freeform 20"/>
            <p:cNvSpPr>
              <a:spLocks/>
            </p:cNvSpPr>
            <p:nvPr/>
          </p:nvSpPr>
          <p:spPr bwMode="auto">
            <a:xfrm>
              <a:off x="484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5141" name="Freeform 21"/>
            <p:cNvSpPr>
              <a:spLocks/>
            </p:cNvSpPr>
            <p:nvPr/>
          </p:nvSpPr>
          <p:spPr bwMode="auto">
            <a:xfrm>
              <a:off x="5075" y="1586"/>
              <a:ext cx="82" cy="167"/>
            </a:xfrm>
            <a:custGeom>
              <a:avLst/>
              <a:gdLst>
                <a:gd name="T0" fmla="*/ 19 w 19"/>
                <a:gd name="T1" fmla="*/ 10 h 39"/>
                <a:gd name="T2" fmla="*/ 9 w 19"/>
                <a:gd name="T3" fmla="*/ 0 h 39"/>
                <a:gd name="T4" fmla="*/ 0 w 19"/>
                <a:gd name="T5" fmla="*/ 10 h 39"/>
                <a:gd name="T6" fmla="*/ 0 w 19"/>
                <a:gd name="T7" fmla="*/ 30 h 39"/>
                <a:gd name="T8" fmla="*/ 9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grpSp>
      <p:sp>
        <p:nvSpPr>
          <p:cNvPr id="5142" name="Rectangle 22"/>
          <p:cNvSpPr>
            <a:spLocks noGrp="1" noChangeArrowheads="1"/>
          </p:cNvSpPr>
          <p:nvPr>
            <p:ph type="ctrTitle"/>
          </p:nvPr>
        </p:nvSpPr>
        <p:spPr bwMode="white">
          <a:xfrm>
            <a:off x="650875" y="2676525"/>
            <a:ext cx="3768725" cy="83026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lstStyle>
            <a:lvl1pPr>
              <a:defRPr sz="3000" b="0">
                <a:solidFill>
                  <a:srgbClr val="FFFFFF"/>
                </a:solidFill>
              </a:defRPr>
            </a:lvl1pPr>
          </a:lstStyle>
          <a:p>
            <a:pPr lvl="0"/>
            <a:r>
              <a:rPr lang="en-US" altLang="zh-CN" noProof="0" smtClean="0"/>
              <a:t>Click To Edit Master Title Style</a:t>
            </a:r>
          </a:p>
        </p:txBody>
      </p:sp>
      <p:sp>
        <p:nvSpPr>
          <p:cNvPr id="5143" name="Rectangle 23"/>
          <p:cNvSpPr>
            <a:spLocks noGrp="1" noChangeArrowheads="1"/>
          </p:cNvSpPr>
          <p:nvPr>
            <p:ph type="subTitle" idx="1"/>
          </p:nvPr>
        </p:nvSpPr>
        <p:spPr>
          <a:xfrm>
            <a:off x="650875" y="4733925"/>
            <a:ext cx="6940550" cy="4191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rotWithShape="0">
                    <a:schemeClr val="tx1"/>
                  </a:outerShdw>
                </a:effectLst>
              </a14:hiddenEffects>
            </a:ext>
          </a:extLst>
        </p:spPr>
        <p:txBody>
          <a:bodyPr/>
          <a:lstStyle>
            <a:lvl1pPr marL="0" indent="0">
              <a:lnSpc>
                <a:spcPct val="90000"/>
              </a:lnSpc>
              <a:buFont typeface="Wingdings" pitchFamily="2" charset="2"/>
              <a:buNone/>
              <a:defRPr sz="2000" b="1">
                <a:solidFill>
                  <a:schemeClr val="bg2"/>
                </a:solidFill>
              </a:defRPr>
            </a:lvl1pPr>
          </a:lstStyle>
          <a:p>
            <a:pPr lvl="0"/>
            <a:r>
              <a:rPr lang="en-US" altLang="zh-CN" noProof="0" smtClean="0"/>
              <a:t>Click to Edit Master Subtitle Style</a:t>
            </a:r>
          </a:p>
        </p:txBody>
      </p:sp>
      <p:pic>
        <p:nvPicPr>
          <p:cNvPr id="5144"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3550" y="1658938"/>
            <a:ext cx="2306638" cy="266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20585149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6655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5638" y="1781175"/>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2175" y="1781175"/>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496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55638" y="457200"/>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00"/>
                  </a:outerShdw>
                </a:effectLst>
              </a14:hiddenEffects>
            </a:ext>
          </a:extLst>
        </p:spPr>
        <p:txBody>
          <a:bodyPr vert="horz" wrap="square" lIns="82124" tIns="41061" rIns="82124" bIns="41061" numCol="1" anchor="b" anchorCtr="0" compatLnSpc="1">
            <a:prstTxWarp prst="textNoShape">
              <a:avLst/>
            </a:prstTxWarp>
          </a:bodyPr>
          <a:lstStyle/>
          <a:p>
            <a:pPr lvl="0"/>
            <a:r>
              <a:rPr lang="en-US" altLang="zh-CN" smtClean="0"/>
              <a:t>Slide Title</a:t>
            </a:r>
          </a:p>
        </p:txBody>
      </p:sp>
      <p:sp>
        <p:nvSpPr>
          <p:cNvPr id="4099" name="Rectangle 3"/>
          <p:cNvSpPr>
            <a:spLocks noChangeArrowheads="1"/>
          </p:cNvSpPr>
          <p:nvPr/>
        </p:nvSpPr>
        <p:spPr bwMode="auto">
          <a:xfrm>
            <a:off x="0" y="0"/>
            <a:ext cx="9144000" cy="177800"/>
          </a:xfrm>
          <a:prstGeom prst="rect">
            <a:avLst/>
          </a:prstGeom>
          <a:solidFill>
            <a:srgbClr val="015F85"/>
          </a:solidFill>
          <a:ln>
            <a:noFill/>
          </a:ln>
          <a:effectLst/>
          <a:extLst>
            <a:ext uri="{91240B29-F687-4F45-9708-019B960494DF}">
              <a14:hiddenLine xmlns:a14="http://schemas.microsoft.com/office/drawing/2010/main" w="25400" algn="ctr">
                <a:solidFill>
                  <a:srgbClr val="9696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lnSpc>
                <a:spcPct val="85000"/>
              </a:lnSpc>
              <a:spcBef>
                <a:spcPct val="50000"/>
              </a:spcBef>
              <a:spcAft>
                <a:spcPct val="0"/>
              </a:spcAft>
              <a:buClr>
                <a:srgbClr val="0183B7"/>
              </a:buClr>
              <a:buSzPct val="100000"/>
              <a:buFont typeface="Wingdings" pitchFamily="2" charset="2"/>
              <a:buChar char="§"/>
            </a:pPr>
            <a:endParaRPr lang="zh-CN" altLang="en-US" sz="2400" smtClean="0">
              <a:solidFill>
                <a:srgbClr val="000000"/>
              </a:solidFill>
              <a:ea typeface="宋体" pitchFamily="2" charset="-122"/>
            </a:endParaRPr>
          </a:p>
        </p:txBody>
      </p:sp>
      <p:sp>
        <p:nvSpPr>
          <p:cNvPr id="4101" name="Rectangle 5"/>
          <p:cNvSpPr>
            <a:spLocks noGrp="1" noChangeArrowheads="1"/>
          </p:cNvSpPr>
          <p:nvPr>
            <p:ph type="body" idx="1"/>
          </p:nvPr>
        </p:nvSpPr>
        <p:spPr bwMode="auto">
          <a:xfrm>
            <a:off x="655638" y="1781175"/>
            <a:ext cx="7940675" cy="3571875"/>
          </a:xfrm>
          <a:prstGeom prst="rect">
            <a:avLst/>
          </a:pr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124" tIns="41061" rIns="82124" bIns="41061" numCol="1" anchor="t" anchorCtr="0" compatLnSpc="1">
            <a:prstTxWarp prst="textNoShape">
              <a:avLst/>
            </a:prstTxWarp>
          </a:bodyPr>
          <a:lstStyle/>
          <a:p>
            <a:pPr lvl="0"/>
            <a:r>
              <a:rPr lang="en-US" altLang="zh-CN" smtClean="0"/>
              <a:t>Body Text</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extLst>
      <p:ext uri="{BB962C8B-B14F-4D97-AF65-F5344CB8AC3E}">
        <p14:creationId xmlns:p14="http://schemas.microsoft.com/office/powerpoint/2010/main" val="173828559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iming>
    <p:tnLst>
      <p:par>
        <p:cTn id="1" dur="indefinite" restart="never" nodeType="tmRoot"/>
      </p:par>
    </p:tnLst>
  </p:timing>
  <p:txStyles>
    <p:titleStyle>
      <a:lvl1pPr algn="l" defTabSz="814388" rtl="0" fontAlgn="base">
        <a:lnSpc>
          <a:spcPct val="90000"/>
        </a:lnSpc>
        <a:spcBef>
          <a:spcPct val="0"/>
        </a:spcBef>
        <a:spcAft>
          <a:spcPct val="0"/>
        </a:spcAft>
        <a:defRPr sz="3200" b="1">
          <a:solidFill>
            <a:schemeClr val="tx2"/>
          </a:solidFill>
          <a:latin typeface="+mj-lt"/>
          <a:ea typeface="+mj-ea"/>
          <a:cs typeface="+mj-cs"/>
        </a:defRPr>
      </a:lvl1pPr>
      <a:lvl2pPr algn="l" defTabSz="814388" rtl="0" fontAlgn="base">
        <a:lnSpc>
          <a:spcPct val="90000"/>
        </a:lnSpc>
        <a:spcBef>
          <a:spcPct val="0"/>
        </a:spcBef>
        <a:spcAft>
          <a:spcPct val="0"/>
        </a:spcAft>
        <a:defRPr sz="3200" b="1">
          <a:solidFill>
            <a:schemeClr val="tx2"/>
          </a:solidFill>
          <a:latin typeface="Arial" pitchFamily="34" charset="0"/>
        </a:defRPr>
      </a:lvl2pPr>
      <a:lvl3pPr algn="l" defTabSz="814388" rtl="0" fontAlgn="base">
        <a:lnSpc>
          <a:spcPct val="90000"/>
        </a:lnSpc>
        <a:spcBef>
          <a:spcPct val="0"/>
        </a:spcBef>
        <a:spcAft>
          <a:spcPct val="0"/>
        </a:spcAft>
        <a:defRPr sz="3200" b="1">
          <a:solidFill>
            <a:schemeClr val="tx2"/>
          </a:solidFill>
          <a:latin typeface="Arial" pitchFamily="34" charset="0"/>
        </a:defRPr>
      </a:lvl3pPr>
      <a:lvl4pPr algn="l" defTabSz="814388" rtl="0" fontAlgn="base">
        <a:lnSpc>
          <a:spcPct val="90000"/>
        </a:lnSpc>
        <a:spcBef>
          <a:spcPct val="0"/>
        </a:spcBef>
        <a:spcAft>
          <a:spcPct val="0"/>
        </a:spcAft>
        <a:defRPr sz="3200" b="1">
          <a:solidFill>
            <a:schemeClr val="tx2"/>
          </a:solidFill>
          <a:latin typeface="Arial" pitchFamily="34" charset="0"/>
        </a:defRPr>
      </a:lvl4pPr>
      <a:lvl5pPr algn="l" defTabSz="814388" rtl="0" fontAlgn="base">
        <a:lnSpc>
          <a:spcPct val="90000"/>
        </a:lnSpc>
        <a:spcBef>
          <a:spcPct val="0"/>
        </a:spcBef>
        <a:spcAft>
          <a:spcPct val="0"/>
        </a:spcAft>
        <a:defRPr sz="3200" b="1">
          <a:solidFill>
            <a:schemeClr val="tx2"/>
          </a:solidFill>
          <a:latin typeface="Arial" pitchFamily="34" charset="0"/>
        </a:defRPr>
      </a:lvl5pPr>
      <a:lvl6pPr marL="457200" algn="l" defTabSz="814388" rtl="0" fontAlgn="base">
        <a:lnSpc>
          <a:spcPct val="90000"/>
        </a:lnSpc>
        <a:spcBef>
          <a:spcPct val="0"/>
        </a:spcBef>
        <a:spcAft>
          <a:spcPct val="0"/>
        </a:spcAft>
        <a:defRPr sz="3200" b="1">
          <a:solidFill>
            <a:schemeClr val="tx2"/>
          </a:solidFill>
          <a:latin typeface="Arial" pitchFamily="34" charset="0"/>
        </a:defRPr>
      </a:lvl6pPr>
      <a:lvl7pPr marL="914400" algn="l" defTabSz="814388" rtl="0" fontAlgn="base">
        <a:lnSpc>
          <a:spcPct val="90000"/>
        </a:lnSpc>
        <a:spcBef>
          <a:spcPct val="0"/>
        </a:spcBef>
        <a:spcAft>
          <a:spcPct val="0"/>
        </a:spcAft>
        <a:defRPr sz="3200" b="1">
          <a:solidFill>
            <a:schemeClr val="tx2"/>
          </a:solidFill>
          <a:latin typeface="Arial" pitchFamily="34" charset="0"/>
        </a:defRPr>
      </a:lvl7pPr>
      <a:lvl8pPr marL="1371600" algn="l" defTabSz="814388" rtl="0" fontAlgn="base">
        <a:lnSpc>
          <a:spcPct val="90000"/>
        </a:lnSpc>
        <a:spcBef>
          <a:spcPct val="0"/>
        </a:spcBef>
        <a:spcAft>
          <a:spcPct val="0"/>
        </a:spcAft>
        <a:defRPr sz="3200" b="1">
          <a:solidFill>
            <a:schemeClr val="tx2"/>
          </a:solidFill>
          <a:latin typeface="Arial" pitchFamily="34" charset="0"/>
        </a:defRPr>
      </a:lvl8pPr>
      <a:lvl9pPr marL="1828800" algn="l" defTabSz="814388" rtl="0" fontAlgn="base">
        <a:lnSpc>
          <a:spcPct val="90000"/>
        </a:lnSpc>
        <a:spcBef>
          <a:spcPct val="0"/>
        </a:spcBef>
        <a:spcAft>
          <a:spcPct val="0"/>
        </a:spcAft>
        <a:defRPr sz="3200" b="1">
          <a:solidFill>
            <a:schemeClr val="tx2"/>
          </a:solidFill>
          <a:latin typeface="Arial" pitchFamily="34"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algn="l" defTabSz="814388" rtl="0" eaLnBrk="0" fontAlgn="base" hangingPunct="0">
        <a:lnSpc>
          <a:spcPct val="95000"/>
        </a:lnSpc>
        <a:spcBef>
          <a:spcPct val="35000"/>
        </a:spcBef>
        <a:spcAft>
          <a:spcPct val="0"/>
        </a:spcAft>
        <a:defRPr sz="2000">
          <a:solidFill>
            <a:schemeClr val="tx1"/>
          </a:solidFill>
          <a:latin typeface="+mn-lt"/>
        </a:defRPr>
      </a:lvl2pPr>
      <a:lvl3pPr marL="914400" algn="l" defTabSz="814388" rtl="0" eaLnBrk="0" fontAlgn="base" hangingPunct="0">
        <a:lnSpc>
          <a:spcPct val="95000"/>
        </a:lnSpc>
        <a:spcBef>
          <a:spcPct val="35000"/>
        </a:spcBef>
        <a:spcAft>
          <a:spcPct val="0"/>
        </a:spcAft>
        <a:defRPr sz="2000">
          <a:solidFill>
            <a:schemeClr val="tx1"/>
          </a:solidFill>
          <a:latin typeface="+mn-lt"/>
        </a:defRPr>
      </a:lvl3pPr>
      <a:lvl4pPr marL="1254125" algn="l" defTabSz="814388" rtl="0" eaLnBrk="0" fontAlgn="base" hangingPunct="0">
        <a:lnSpc>
          <a:spcPct val="95000"/>
        </a:lnSpc>
        <a:spcBef>
          <a:spcPct val="35000"/>
        </a:spcBef>
        <a:spcAft>
          <a:spcPct val="0"/>
        </a:spcAft>
        <a:defRPr sz="2000">
          <a:solidFill>
            <a:schemeClr val="tx1"/>
          </a:solidFill>
          <a:latin typeface="+mn-lt"/>
        </a:defRPr>
      </a:lvl4pPr>
      <a:lvl5pPr marL="1604963" algn="l" defTabSz="814388" rtl="0" eaLnBrk="0" fontAlgn="base" hangingPunct="0">
        <a:lnSpc>
          <a:spcPct val="95000"/>
        </a:lnSpc>
        <a:spcBef>
          <a:spcPct val="35000"/>
        </a:spcBef>
        <a:spcAft>
          <a:spcPct val="0"/>
        </a:spcAft>
        <a:defRPr sz="2000">
          <a:solidFill>
            <a:schemeClr val="tx1"/>
          </a:solidFill>
          <a:latin typeface="+mn-lt"/>
        </a:defRPr>
      </a:lvl5pPr>
      <a:lvl6pPr marL="2062163" algn="l" defTabSz="814388" rtl="0" eaLnBrk="0" fontAlgn="base" hangingPunct="0">
        <a:lnSpc>
          <a:spcPct val="95000"/>
        </a:lnSpc>
        <a:spcBef>
          <a:spcPct val="35000"/>
        </a:spcBef>
        <a:spcAft>
          <a:spcPct val="0"/>
        </a:spcAft>
        <a:defRPr sz="2000">
          <a:solidFill>
            <a:schemeClr val="tx1"/>
          </a:solidFill>
          <a:latin typeface="+mn-lt"/>
        </a:defRPr>
      </a:lvl6pPr>
      <a:lvl7pPr marL="2519363" algn="l" defTabSz="814388" rtl="0" eaLnBrk="0" fontAlgn="base" hangingPunct="0">
        <a:lnSpc>
          <a:spcPct val="95000"/>
        </a:lnSpc>
        <a:spcBef>
          <a:spcPct val="35000"/>
        </a:spcBef>
        <a:spcAft>
          <a:spcPct val="0"/>
        </a:spcAft>
        <a:defRPr sz="2000">
          <a:solidFill>
            <a:schemeClr val="tx1"/>
          </a:solidFill>
          <a:latin typeface="+mn-lt"/>
        </a:defRPr>
      </a:lvl7pPr>
      <a:lvl8pPr marL="2976563" algn="l" defTabSz="814388" rtl="0" eaLnBrk="0" fontAlgn="base" hangingPunct="0">
        <a:lnSpc>
          <a:spcPct val="95000"/>
        </a:lnSpc>
        <a:spcBef>
          <a:spcPct val="35000"/>
        </a:spcBef>
        <a:spcAft>
          <a:spcPct val="0"/>
        </a:spcAft>
        <a:defRPr sz="2000">
          <a:solidFill>
            <a:schemeClr val="tx1"/>
          </a:solidFill>
          <a:latin typeface="+mn-lt"/>
        </a:defRPr>
      </a:lvl8pPr>
      <a:lvl9pPr marL="3433763" algn="l" defTabSz="814388" rtl="0" eaLnBrk="0" fontAlgn="base" hangingPunct="0">
        <a:lnSpc>
          <a:spcPct val="95000"/>
        </a:lnSpc>
        <a:spcBef>
          <a:spcPct val="35000"/>
        </a:spcBef>
        <a:spcAft>
          <a:spcPct val="0"/>
        </a:spcAft>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55638" y="457200"/>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00"/>
                  </a:outerShdw>
                </a:effectLst>
              </a14:hiddenEffects>
            </a:ext>
          </a:extLst>
        </p:spPr>
        <p:txBody>
          <a:bodyPr vert="horz" wrap="square" lIns="82124" tIns="41061" rIns="82124" bIns="41061" numCol="1" anchor="b" anchorCtr="0" compatLnSpc="1">
            <a:prstTxWarp prst="textNoShape">
              <a:avLst/>
            </a:prstTxWarp>
          </a:bodyPr>
          <a:lstStyle/>
          <a:p>
            <a:pPr lvl="0"/>
            <a:r>
              <a:rPr lang="en-US" altLang="zh-CN" smtClean="0"/>
              <a:t>Slide Title</a:t>
            </a:r>
          </a:p>
        </p:txBody>
      </p:sp>
      <p:sp>
        <p:nvSpPr>
          <p:cNvPr id="4099" name="Rectangle 3"/>
          <p:cNvSpPr>
            <a:spLocks noChangeArrowheads="1"/>
          </p:cNvSpPr>
          <p:nvPr/>
        </p:nvSpPr>
        <p:spPr bwMode="auto">
          <a:xfrm>
            <a:off x="0" y="0"/>
            <a:ext cx="9144000" cy="177800"/>
          </a:xfrm>
          <a:prstGeom prst="rect">
            <a:avLst/>
          </a:prstGeom>
          <a:solidFill>
            <a:srgbClr val="015F85"/>
          </a:solidFill>
          <a:ln>
            <a:noFill/>
          </a:ln>
          <a:effectLst/>
          <a:extLst>
            <a:ext uri="{91240B29-F687-4F45-9708-019B960494DF}">
              <a14:hiddenLine xmlns:a14="http://schemas.microsoft.com/office/drawing/2010/main" w="25400" algn="ctr">
                <a:solidFill>
                  <a:srgbClr val="9696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lnSpc>
                <a:spcPct val="90000"/>
              </a:lnSpc>
              <a:spcBef>
                <a:spcPct val="0"/>
              </a:spcBef>
              <a:spcAft>
                <a:spcPct val="0"/>
              </a:spcAft>
            </a:pPr>
            <a:endParaRPr lang="zh-CN" altLang="en-US" sz="2400" smtClean="0">
              <a:solidFill>
                <a:srgbClr val="000000"/>
              </a:solidFill>
              <a:ea typeface="宋体" pitchFamily="2" charset="-122"/>
            </a:endParaRPr>
          </a:p>
        </p:txBody>
      </p:sp>
      <p:sp>
        <p:nvSpPr>
          <p:cNvPr id="4101" name="Rectangle 5"/>
          <p:cNvSpPr>
            <a:spLocks noGrp="1" noChangeArrowheads="1"/>
          </p:cNvSpPr>
          <p:nvPr>
            <p:ph type="body" idx="1"/>
          </p:nvPr>
        </p:nvSpPr>
        <p:spPr bwMode="auto">
          <a:xfrm>
            <a:off x="655638" y="1781175"/>
            <a:ext cx="7940675" cy="3571875"/>
          </a:xfrm>
          <a:prstGeom prst="rect">
            <a:avLst/>
          </a:pr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124" tIns="41061" rIns="82124" bIns="41061" numCol="1" anchor="t" anchorCtr="0" compatLnSpc="1">
            <a:prstTxWarp prst="textNoShape">
              <a:avLst/>
            </a:prstTxWarp>
          </a:bodyPr>
          <a:lstStyle/>
          <a:p>
            <a:pPr lvl="0"/>
            <a:r>
              <a:rPr lang="en-US" altLang="zh-CN" smtClean="0"/>
              <a:t>Body Text</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extLst>
      <p:ext uri="{BB962C8B-B14F-4D97-AF65-F5344CB8AC3E}">
        <p14:creationId xmlns:p14="http://schemas.microsoft.com/office/powerpoint/2010/main" val="20432525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iming>
    <p:tnLst>
      <p:par>
        <p:cTn id="1" dur="indefinite" restart="never" nodeType="tmRoot"/>
      </p:par>
    </p:tnLst>
  </p:timing>
  <p:txStyles>
    <p:titleStyle>
      <a:lvl1pPr algn="l" defTabSz="814388" rtl="0" fontAlgn="base">
        <a:lnSpc>
          <a:spcPct val="90000"/>
        </a:lnSpc>
        <a:spcBef>
          <a:spcPct val="0"/>
        </a:spcBef>
        <a:spcAft>
          <a:spcPct val="0"/>
        </a:spcAft>
        <a:defRPr sz="3200" b="1">
          <a:solidFill>
            <a:schemeClr val="tx2"/>
          </a:solidFill>
          <a:latin typeface="+mj-lt"/>
          <a:ea typeface="+mj-ea"/>
          <a:cs typeface="+mj-cs"/>
        </a:defRPr>
      </a:lvl1pPr>
      <a:lvl2pPr algn="l" defTabSz="814388" rtl="0" fontAlgn="base">
        <a:lnSpc>
          <a:spcPct val="90000"/>
        </a:lnSpc>
        <a:spcBef>
          <a:spcPct val="0"/>
        </a:spcBef>
        <a:spcAft>
          <a:spcPct val="0"/>
        </a:spcAft>
        <a:defRPr sz="3200" b="1">
          <a:solidFill>
            <a:schemeClr val="tx2"/>
          </a:solidFill>
          <a:latin typeface="Arial" pitchFamily="34" charset="0"/>
        </a:defRPr>
      </a:lvl2pPr>
      <a:lvl3pPr algn="l" defTabSz="814388" rtl="0" fontAlgn="base">
        <a:lnSpc>
          <a:spcPct val="90000"/>
        </a:lnSpc>
        <a:spcBef>
          <a:spcPct val="0"/>
        </a:spcBef>
        <a:spcAft>
          <a:spcPct val="0"/>
        </a:spcAft>
        <a:defRPr sz="3200" b="1">
          <a:solidFill>
            <a:schemeClr val="tx2"/>
          </a:solidFill>
          <a:latin typeface="Arial" pitchFamily="34" charset="0"/>
        </a:defRPr>
      </a:lvl3pPr>
      <a:lvl4pPr algn="l" defTabSz="814388" rtl="0" fontAlgn="base">
        <a:lnSpc>
          <a:spcPct val="90000"/>
        </a:lnSpc>
        <a:spcBef>
          <a:spcPct val="0"/>
        </a:spcBef>
        <a:spcAft>
          <a:spcPct val="0"/>
        </a:spcAft>
        <a:defRPr sz="3200" b="1">
          <a:solidFill>
            <a:schemeClr val="tx2"/>
          </a:solidFill>
          <a:latin typeface="Arial" pitchFamily="34" charset="0"/>
        </a:defRPr>
      </a:lvl4pPr>
      <a:lvl5pPr algn="l" defTabSz="814388" rtl="0" fontAlgn="base">
        <a:lnSpc>
          <a:spcPct val="90000"/>
        </a:lnSpc>
        <a:spcBef>
          <a:spcPct val="0"/>
        </a:spcBef>
        <a:spcAft>
          <a:spcPct val="0"/>
        </a:spcAft>
        <a:defRPr sz="3200" b="1">
          <a:solidFill>
            <a:schemeClr val="tx2"/>
          </a:solidFill>
          <a:latin typeface="Arial" pitchFamily="34" charset="0"/>
        </a:defRPr>
      </a:lvl5pPr>
      <a:lvl6pPr marL="457200" algn="l" defTabSz="814388" rtl="0" fontAlgn="base">
        <a:lnSpc>
          <a:spcPct val="90000"/>
        </a:lnSpc>
        <a:spcBef>
          <a:spcPct val="0"/>
        </a:spcBef>
        <a:spcAft>
          <a:spcPct val="0"/>
        </a:spcAft>
        <a:defRPr sz="3200" b="1">
          <a:solidFill>
            <a:schemeClr val="tx2"/>
          </a:solidFill>
          <a:latin typeface="Arial" pitchFamily="34" charset="0"/>
        </a:defRPr>
      </a:lvl6pPr>
      <a:lvl7pPr marL="914400" algn="l" defTabSz="814388" rtl="0" fontAlgn="base">
        <a:lnSpc>
          <a:spcPct val="90000"/>
        </a:lnSpc>
        <a:spcBef>
          <a:spcPct val="0"/>
        </a:spcBef>
        <a:spcAft>
          <a:spcPct val="0"/>
        </a:spcAft>
        <a:defRPr sz="3200" b="1">
          <a:solidFill>
            <a:schemeClr val="tx2"/>
          </a:solidFill>
          <a:latin typeface="Arial" pitchFamily="34" charset="0"/>
        </a:defRPr>
      </a:lvl7pPr>
      <a:lvl8pPr marL="1371600" algn="l" defTabSz="814388" rtl="0" fontAlgn="base">
        <a:lnSpc>
          <a:spcPct val="90000"/>
        </a:lnSpc>
        <a:spcBef>
          <a:spcPct val="0"/>
        </a:spcBef>
        <a:spcAft>
          <a:spcPct val="0"/>
        </a:spcAft>
        <a:defRPr sz="3200" b="1">
          <a:solidFill>
            <a:schemeClr val="tx2"/>
          </a:solidFill>
          <a:latin typeface="Arial" pitchFamily="34" charset="0"/>
        </a:defRPr>
      </a:lvl8pPr>
      <a:lvl9pPr marL="1828800" algn="l" defTabSz="814388" rtl="0" fontAlgn="base">
        <a:lnSpc>
          <a:spcPct val="90000"/>
        </a:lnSpc>
        <a:spcBef>
          <a:spcPct val="0"/>
        </a:spcBef>
        <a:spcAft>
          <a:spcPct val="0"/>
        </a:spcAft>
        <a:defRPr sz="3200" b="1">
          <a:solidFill>
            <a:schemeClr val="tx2"/>
          </a:solidFill>
          <a:latin typeface="Arial" pitchFamily="34"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algn="l" defTabSz="814388" rtl="0" eaLnBrk="0" fontAlgn="base" hangingPunct="0">
        <a:lnSpc>
          <a:spcPct val="95000"/>
        </a:lnSpc>
        <a:spcBef>
          <a:spcPct val="35000"/>
        </a:spcBef>
        <a:spcAft>
          <a:spcPct val="0"/>
        </a:spcAft>
        <a:defRPr sz="2000">
          <a:solidFill>
            <a:schemeClr val="tx1"/>
          </a:solidFill>
          <a:latin typeface="+mn-lt"/>
        </a:defRPr>
      </a:lvl2pPr>
      <a:lvl3pPr marL="914400" algn="l" defTabSz="814388" rtl="0" eaLnBrk="0" fontAlgn="base" hangingPunct="0">
        <a:lnSpc>
          <a:spcPct val="95000"/>
        </a:lnSpc>
        <a:spcBef>
          <a:spcPct val="35000"/>
        </a:spcBef>
        <a:spcAft>
          <a:spcPct val="0"/>
        </a:spcAft>
        <a:defRPr sz="2000">
          <a:solidFill>
            <a:schemeClr val="tx1"/>
          </a:solidFill>
          <a:latin typeface="+mn-lt"/>
        </a:defRPr>
      </a:lvl3pPr>
      <a:lvl4pPr marL="1254125" algn="l" defTabSz="814388" rtl="0" eaLnBrk="0" fontAlgn="base" hangingPunct="0">
        <a:lnSpc>
          <a:spcPct val="95000"/>
        </a:lnSpc>
        <a:spcBef>
          <a:spcPct val="35000"/>
        </a:spcBef>
        <a:spcAft>
          <a:spcPct val="0"/>
        </a:spcAft>
        <a:defRPr sz="2000">
          <a:solidFill>
            <a:schemeClr val="tx1"/>
          </a:solidFill>
          <a:latin typeface="+mn-lt"/>
        </a:defRPr>
      </a:lvl4pPr>
      <a:lvl5pPr marL="1604963" algn="l" defTabSz="814388" rtl="0" eaLnBrk="0" fontAlgn="base" hangingPunct="0">
        <a:lnSpc>
          <a:spcPct val="95000"/>
        </a:lnSpc>
        <a:spcBef>
          <a:spcPct val="35000"/>
        </a:spcBef>
        <a:spcAft>
          <a:spcPct val="0"/>
        </a:spcAft>
        <a:defRPr sz="2000">
          <a:solidFill>
            <a:schemeClr val="tx1"/>
          </a:solidFill>
          <a:latin typeface="+mn-lt"/>
        </a:defRPr>
      </a:lvl5pPr>
      <a:lvl6pPr marL="2062163" algn="l" defTabSz="814388" rtl="0" eaLnBrk="0" fontAlgn="base" hangingPunct="0">
        <a:lnSpc>
          <a:spcPct val="95000"/>
        </a:lnSpc>
        <a:spcBef>
          <a:spcPct val="35000"/>
        </a:spcBef>
        <a:spcAft>
          <a:spcPct val="0"/>
        </a:spcAft>
        <a:defRPr sz="2000">
          <a:solidFill>
            <a:schemeClr val="tx1"/>
          </a:solidFill>
          <a:latin typeface="+mn-lt"/>
        </a:defRPr>
      </a:lvl6pPr>
      <a:lvl7pPr marL="2519363" algn="l" defTabSz="814388" rtl="0" eaLnBrk="0" fontAlgn="base" hangingPunct="0">
        <a:lnSpc>
          <a:spcPct val="95000"/>
        </a:lnSpc>
        <a:spcBef>
          <a:spcPct val="35000"/>
        </a:spcBef>
        <a:spcAft>
          <a:spcPct val="0"/>
        </a:spcAft>
        <a:defRPr sz="2000">
          <a:solidFill>
            <a:schemeClr val="tx1"/>
          </a:solidFill>
          <a:latin typeface="+mn-lt"/>
        </a:defRPr>
      </a:lvl7pPr>
      <a:lvl8pPr marL="2976563" algn="l" defTabSz="814388" rtl="0" eaLnBrk="0" fontAlgn="base" hangingPunct="0">
        <a:lnSpc>
          <a:spcPct val="95000"/>
        </a:lnSpc>
        <a:spcBef>
          <a:spcPct val="35000"/>
        </a:spcBef>
        <a:spcAft>
          <a:spcPct val="0"/>
        </a:spcAft>
        <a:defRPr sz="2000">
          <a:solidFill>
            <a:schemeClr val="tx1"/>
          </a:solidFill>
          <a:latin typeface="+mn-lt"/>
        </a:defRPr>
      </a:lvl8pPr>
      <a:lvl9pPr marL="3433763" algn="l" defTabSz="814388" rtl="0" eaLnBrk="0" fontAlgn="base" hangingPunct="0">
        <a:lnSpc>
          <a:spcPct val="95000"/>
        </a:lnSpc>
        <a:spcBef>
          <a:spcPct val="35000"/>
        </a:spcBef>
        <a:spcAft>
          <a:spcPct val="0"/>
        </a:spcAft>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641350" y="358775"/>
            <a:ext cx="773112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14" tIns="40058" rIns="80114" bIns="40058" numCol="1" anchor="ctr" anchorCtr="0" compatLnSpc="1">
            <a:prstTxWarp prst="textNoShape">
              <a:avLst/>
            </a:prstTxWarp>
          </a:bodyPr>
          <a:lstStyle/>
          <a:p>
            <a:pPr lvl="0"/>
            <a:r>
              <a:rPr lang="zh-CN" altLang="en-US" smtClean="0"/>
              <a:t>单击此处编辑母版标题样式</a:t>
            </a:r>
          </a:p>
        </p:txBody>
      </p:sp>
      <p:sp>
        <p:nvSpPr>
          <p:cNvPr id="1027" name="Rectangle 5"/>
          <p:cNvSpPr>
            <a:spLocks noGrp="1" noChangeArrowheads="1"/>
          </p:cNvSpPr>
          <p:nvPr>
            <p:ph type="body" idx="1"/>
          </p:nvPr>
        </p:nvSpPr>
        <p:spPr bwMode="auto">
          <a:xfrm>
            <a:off x="652463" y="1376363"/>
            <a:ext cx="7929562"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27" tIns="40065" rIns="80127" bIns="4006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2677196693"/>
      </p:ext>
    </p:extLst>
  </p:cSld>
  <p:clrMap bg1="lt1" tx1="dk1" bg2="lt2" tx2="dk2" accent1="accent1" accent2="accent2" accent3="accent3" accent4="accent4" accent5="accent5" accent6="accent6" hlink="hlink" folHlink="folHlink"/>
  <p:sldLayoutIdLst>
    <p:sldLayoutId id="2147483680" r:id="rId1"/>
    <p:sldLayoutId id="2147483681" r:id="rId2"/>
  </p:sldLayoutIdLst>
  <p:timing>
    <p:tnLst>
      <p:par>
        <p:cTn id="1" dur="indefinite" restart="never" nodeType="tmRoot"/>
      </p:par>
    </p:tnLst>
  </p:timing>
  <p:hf hdr="0" ftr="0" dt="0"/>
  <p:txStyles>
    <p:titleStyle>
      <a:lvl1pPr algn="l" defTabSz="801688" rtl="0" eaLnBrk="0" fontAlgn="base" hangingPunct="0">
        <a:spcBef>
          <a:spcPct val="0"/>
        </a:spcBef>
        <a:spcAft>
          <a:spcPct val="0"/>
        </a:spcAft>
        <a:defRPr kumimoji="1" sz="3500">
          <a:solidFill>
            <a:srgbClr val="990000"/>
          </a:solidFill>
          <a:latin typeface="+mj-lt"/>
          <a:ea typeface="+mj-ea"/>
          <a:cs typeface="+mj-cs"/>
        </a:defRPr>
      </a:lvl1pPr>
      <a:lvl2pPr algn="l" defTabSz="801688" rtl="0" eaLnBrk="0" fontAlgn="base" hangingPunct="0">
        <a:spcBef>
          <a:spcPct val="0"/>
        </a:spcBef>
        <a:spcAft>
          <a:spcPct val="0"/>
        </a:spcAft>
        <a:defRPr kumimoji="1" sz="3500">
          <a:solidFill>
            <a:srgbClr val="990000"/>
          </a:solidFill>
          <a:latin typeface="FrutigerNext LT Medium" pitchFamily="34" charset="0"/>
          <a:ea typeface="黑体" pitchFamily="2" charset="-122"/>
          <a:cs typeface="宋体" pitchFamily="2" charset="-122"/>
        </a:defRPr>
      </a:lvl2pPr>
      <a:lvl3pPr algn="l" defTabSz="801688" rtl="0" eaLnBrk="0" fontAlgn="base" hangingPunct="0">
        <a:spcBef>
          <a:spcPct val="0"/>
        </a:spcBef>
        <a:spcAft>
          <a:spcPct val="0"/>
        </a:spcAft>
        <a:defRPr kumimoji="1" sz="3500">
          <a:solidFill>
            <a:srgbClr val="990000"/>
          </a:solidFill>
          <a:latin typeface="FrutigerNext LT Medium" pitchFamily="34" charset="0"/>
          <a:ea typeface="黑体" pitchFamily="2" charset="-122"/>
          <a:cs typeface="宋体" pitchFamily="2" charset="-122"/>
        </a:defRPr>
      </a:lvl3pPr>
      <a:lvl4pPr algn="l" defTabSz="801688" rtl="0" eaLnBrk="0" fontAlgn="base" hangingPunct="0">
        <a:spcBef>
          <a:spcPct val="0"/>
        </a:spcBef>
        <a:spcAft>
          <a:spcPct val="0"/>
        </a:spcAft>
        <a:defRPr kumimoji="1" sz="3500">
          <a:solidFill>
            <a:srgbClr val="990000"/>
          </a:solidFill>
          <a:latin typeface="FrutigerNext LT Medium" pitchFamily="34" charset="0"/>
          <a:ea typeface="黑体" pitchFamily="2" charset="-122"/>
          <a:cs typeface="宋体" pitchFamily="2" charset="-122"/>
        </a:defRPr>
      </a:lvl4pPr>
      <a:lvl5pPr algn="l" defTabSz="801688" rtl="0" eaLnBrk="0" fontAlgn="base" hangingPunct="0">
        <a:spcBef>
          <a:spcPct val="0"/>
        </a:spcBef>
        <a:spcAft>
          <a:spcPct val="0"/>
        </a:spcAft>
        <a:defRPr kumimoji="1" sz="3500">
          <a:solidFill>
            <a:srgbClr val="990000"/>
          </a:solidFill>
          <a:latin typeface="FrutigerNext LT Medium" pitchFamily="34" charset="0"/>
          <a:ea typeface="黑体" pitchFamily="2" charset="-122"/>
          <a:cs typeface="宋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cs typeface="宋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cs typeface="宋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cs typeface="宋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cs typeface="宋体" pitchFamily="2" charset="-122"/>
        </a:defRPr>
      </a:lvl9pPr>
    </p:titleStyle>
    <p:body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kumimoji="1"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rgbClr val="080808"/>
        </a:buClr>
        <a:buSzPct val="50000"/>
        <a:buFont typeface="Wingdings" pitchFamily="2" charset="2"/>
        <a:buChar char="p"/>
        <a:defRPr kumimoji="1" sz="2000">
          <a:solidFill>
            <a:schemeClr val="tx1"/>
          </a:solidFill>
          <a:latin typeface="+mn-lt"/>
          <a:ea typeface="+mn-ea"/>
          <a:cs typeface="+mn-cs"/>
        </a:defRPr>
      </a:lvl2pPr>
      <a:lvl3pPr marL="1003300" indent="-201613" algn="l" defTabSz="801688" rtl="0" eaLnBrk="0" fontAlgn="base" hangingPunct="0">
        <a:lnSpc>
          <a:spcPct val="140000"/>
        </a:lnSpc>
        <a:spcBef>
          <a:spcPct val="30000"/>
        </a:spcBef>
        <a:spcAft>
          <a:spcPct val="0"/>
        </a:spcAft>
        <a:buSzPct val="50000"/>
        <a:buFont typeface="Wingdings" pitchFamily="2" charset="2"/>
        <a:buChar char="n"/>
        <a:defRPr kumimoji="1">
          <a:solidFill>
            <a:schemeClr val="tx1"/>
          </a:solidFill>
          <a:latin typeface="+mn-lt"/>
          <a:ea typeface="+mn-ea"/>
          <a:cs typeface="+mn-cs"/>
        </a:defRPr>
      </a:lvl3pPr>
      <a:lvl4pPr marL="1400175" indent="-198438" algn="l" defTabSz="801688" rtl="0" eaLnBrk="0" fontAlgn="base" hangingPunct="0">
        <a:lnSpc>
          <a:spcPct val="140000"/>
        </a:lnSpc>
        <a:spcBef>
          <a:spcPct val="30000"/>
        </a:spcBef>
        <a:spcAft>
          <a:spcPct val="0"/>
        </a:spcAft>
        <a:buChar char="–"/>
        <a:defRPr kumimoji="1" sz="1600">
          <a:solidFill>
            <a:schemeClr val="tx1"/>
          </a:solidFill>
          <a:latin typeface="+mj-lt"/>
          <a:ea typeface="+mn-ea"/>
          <a:cs typeface="+mn-cs"/>
        </a:defRPr>
      </a:lvl4pPr>
      <a:lvl5pPr marL="1800225" indent="-200025" algn="l" defTabSz="801688" rtl="0" eaLnBrk="0" fontAlgn="base" hangingPunct="0">
        <a:lnSpc>
          <a:spcPct val="140000"/>
        </a:lnSpc>
        <a:spcBef>
          <a:spcPct val="30000"/>
        </a:spcBef>
        <a:spcAft>
          <a:spcPct val="0"/>
        </a:spcAft>
        <a:buFont typeface="FrutigerNext LT Medium" pitchFamily="34" charset="0"/>
        <a:buChar char="~"/>
        <a:defRPr kumimoji="1" sz="1600">
          <a:solidFill>
            <a:schemeClr val="tx1"/>
          </a:solidFill>
          <a:latin typeface="+mj-lt"/>
          <a:ea typeface="+mn-ea"/>
          <a:cs typeface="+mn-cs"/>
        </a:defRPr>
      </a:lvl5pPr>
      <a:lvl6pPr marL="2257425" indent="-200025"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cs typeface="+mn-cs"/>
        </a:defRPr>
      </a:lvl6pPr>
      <a:lvl7pPr marL="2714625" indent="-200025"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cs typeface="+mn-cs"/>
        </a:defRPr>
      </a:lvl7pPr>
      <a:lvl8pPr marL="3171825" indent="-200025"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cs typeface="+mn-cs"/>
        </a:defRPr>
      </a:lvl8pPr>
      <a:lvl9pPr marL="3629025" indent="-200025"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63575" y="620713"/>
            <a:ext cx="7732713"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276" tIns="39141" rIns="78276" bIns="39141" numCol="1" anchor="ctr" anchorCtr="0" compatLnSpc="1">
            <a:prstTxWarp prst="textNoShape">
              <a:avLst/>
            </a:prstTxWarp>
          </a:bodyPr>
          <a:lstStyle/>
          <a:p>
            <a:pPr lvl="0"/>
            <a:r>
              <a:rPr lang="zh-CN" altLang="en-US" smtClean="0"/>
              <a:t>单击此处编辑母版标题样式</a:t>
            </a:r>
          </a:p>
        </p:txBody>
      </p:sp>
      <p:sp>
        <p:nvSpPr>
          <p:cNvPr id="3079" name="Rectangle 7"/>
          <p:cNvSpPr>
            <a:spLocks noGrp="1" noChangeArrowheads="1"/>
          </p:cNvSpPr>
          <p:nvPr>
            <p:ph type="body" idx="1"/>
          </p:nvPr>
        </p:nvSpPr>
        <p:spPr bwMode="auto">
          <a:xfrm>
            <a:off x="655638" y="1508125"/>
            <a:ext cx="7732712"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302" tIns="39153" rIns="78302" bIns="39153" numCol="1" anchor="t" anchorCtr="0" compatLnSpc="1">
            <a:prstTxWarp prst="textNoShape">
              <a:avLst/>
            </a:prstTxWarp>
            <a:spAutoFit/>
          </a:bodyPr>
          <a:lstStyle/>
          <a:p>
            <a:pPr lvl="0"/>
            <a:r>
              <a:rPr lang="zh-CN" altLang="en-US" smtClean="0"/>
              <a:t>单击此处编辑母版文本样式</a:t>
            </a:r>
          </a:p>
          <a:p>
            <a:pPr lvl="1"/>
            <a:r>
              <a:rPr lang="zh-CN" altLang="en-US" smtClean="0"/>
              <a:t>单击此处编辑母版文本样式</a:t>
            </a:r>
          </a:p>
          <a:p>
            <a:pPr lvl="2"/>
            <a:r>
              <a:rPr lang="zh-CN" altLang="en-US" smtClean="0"/>
              <a:t>单击此处编辑母版文本样式</a:t>
            </a:r>
          </a:p>
          <a:p>
            <a:pPr lvl="3"/>
            <a:r>
              <a:rPr lang="zh-CN" altLang="en-US" smtClean="0"/>
              <a:t>单击此处编辑母版文本样式</a:t>
            </a:r>
          </a:p>
          <a:p>
            <a:pPr lvl="0"/>
            <a:endParaRPr lang="zh-CN" altLang="en-US" smtClean="0"/>
          </a:p>
        </p:txBody>
      </p:sp>
    </p:spTree>
    <p:extLst>
      <p:ext uri="{BB962C8B-B14F-4D97-AF65-F5344CB8AC3E}">
        <p14:creationId xmlns:p14="http://schemas.microsoft.com/office/powerpoint/2010/main" val="2326653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hf sldNum="0" hdr="0" ftr="0"/>
  <p:txStyles>
    <p:titleStyle>
      <a:lvl1pPr algn="l" defTabSz="784225" rtl="0" eaLnBrk="0" fontAlgn="base" hangingPunct="0">
        <a:spcBef>
          <a:spcPct val="0"/>
        </a:spcBef>
        <a:spcAft>
          <a:spcPct val="0"/>
        </a:spcAft>
        <a:defRPr sz="2600">
          <a:solidFill>
            <a:srgbClr val="990000"/>
          </a:solidFill>
          <a:latin typeface="+mj-lt"/>
          <a:ea typeface="+mj-ea"/>
          <a:cs typeface="+mj-cs"/>
        </a:defRPr>
      </a:lvl1pPr>
      <a:lvl2pPr algn="l" defTabSz="784225" rtl="0" eaLnBrk="0" fontAlgn="base" hangingPunct="0">
        <a:spcBef>
          <a:spcPct val="0"/>
        </a:spcBef>
        <a:spcAft>
          <a:spcPct val="0"/>
        </a:spcAft>
        <a:defRPr sz="2600">
          <a:solidFill>
            <a:srgbClr val="990000"/>
          </a:solidFill>
          <a:latin typeface="Arial" charset="0"/>
          <a:ea typeface="黑体" pitchFamily="2" charset="-122"/>
        </a:defRPr>
      </a:lvl2pPr>
      <a:lvl3pPr algn="l" defTabSz="784225" rtl="0" eaLnBrk="0" fontAlgn="base" hangingPunct="0">
        <a:spcBef>
          <a:spcPct val="0"/>
        </a:spcBef>
        <a:spcAft>
          <a:spcPct val="0"/>
        </a:spcAft>
        <a:defRPr sz="2600">
          <a:solidFill>
            <a:srgbClr val="990000"/>
          </a:solidFill>
          <a:latin typeface="Arial" charset="0"/>
          <a:ea typeface="黑体" pitchFamily="2" charset="-122"/>
        </a:defRPr>
      </a:lvl3pPr>
      <a:lvl4pPr algn="l" defTabSz="784225" rtl="0" eaLnBrk="0" fontAlgn="base" hangingPunct="0">
        <a:spcBef>
          <a:spcPct val="0"/>
        </a:spcBef>
        <a:spcAft>
          <a:spcPct val="0"/>
        </a:spcAft>
        <a:defRPr sz="2600">
          <a:solidFill>
            <a:srgbClr val="990000"/>
          </a:solidFill>
          <a:latin typeface="Arial" charset="0"/>
          <a:ea typeface="黑体" pitchFamily="2" charset="-122"/>
        </a:defRPr>
      </a:lvl4pPr>
      <a:lvl5pPr algn="l" defTabSz="784225" rtl="0" eaLnBrk="0" fontAlgn="base" hangingPunct="0">
        <a:spcBef>
          <a:spcPct val="0"/>
        </a:spcBef>
        <a:spcAft>
          <a:spcPct val="0"/>
        </a:spcAft>
        <a:defRPr sz="2600">
          <a:solidFill>
            <a:srgbClr val="990000"/>
          </a:solidFill>
          <a:latin typeface="Arial" charset="0"/>
          <a:ea typeface="黑体" pitchFamily="2" charset="-122"/>
        </a:defRPr>
      </a:lvl5pPr>
      <a:lvl6pPr marL="457200" algn="l" defTabSz="784225" rtl="0" fontAlgn="base">
        <a:spcBef>
          <a:spcPct val="0"/>
        </a:spcBef>
        <a:spcAft>
          <a:spcPct val="0"/>
        </a:spcAft>
        <a:defRPr sz="2600">
          <a:solidFill>
            <a:srgbClr val="990000"/>
          </a:solidFill>
          <a:latin typeface="Arial" charset="0"/>
          <a:ea typeface="黑体" pitchFamily="2" charset="-122"/>
        </a:defRPr>
      </a:lvl6pPr>
      <a:lvl7pPr marL="914400" algn="l" defTabSz="784225" rtl="0" fontAlgn="base">
        <a:spcBef>
          <a:spcPct val="0"/>
        </a:spcBef>
        <a:spcAft>
          <a:spcPct val="0"/>
        </a:spcAft>
        <a:defRPr sz="2600">
          <a:solidFill>
            <a:srgbClr val="990000"/>
          </a:solidFill>
          <a:latin typeface="Arial" charset="0"/>
          <a:ea typeface="黑体" pitchFamily="2" charset="-122"/>
        </a:defRPr>
      </a:lvl7pPr>
      <a:lvl8pPr marL="1371600" algn="l" defTabSz="784225" rtl="0" fontAlgn="base">
        <a:spcBef>
          <a:spcPct val="0"/>
        </a:spcBef>
        <a:spcAft>
          <a:spcPct val="0"/>
        </a:spcAft>
        <a:defRPr sz="2600">
          <a:solidFill>
            <a:srgbClr val="990000"/>
          </a:solidFill>
          <a:latin typeface="Arial" charset="0"/>
          <a:ea typeface="黑体" pitchFamily="2" charset="-122"/>
        </a:defRPr>
      </a:lvl8pPr>
      <a:lvl9pPr marL="1828800" algn="l" defTabSz="784225" rtl="0" fontAlgn="base">
        <a:spcBef>
          <a:spcPct val="0"/>
        </a:spcBef>
        <a:spcAft>
          <a:spcPct val="0"/>
        </a:spcAft>
        <a:defRPr sz="2600">
          <a:solidFill>
            <a:srgbClr val="990000"/>
          </a:solidFill>
          <a:latin typeface="Arial" charset="0"/>
          <a:ea typeface="黑体" pitchFamily="2" charset="-122"/>
        </a:defRPr>
      </a:lvl9pPr>
    </p:titleStyle>
    <p:bodyStyle>
      <a:lvl1pPr marL="293688" indent="-293688" algn="l" defTabSz="784225" rtl="0" eaLnBrk="0" fontAlgn="base" hangingPunct="0">
        <a:lnSpc>
          <a:spcPct val="120000"/>
        </a:lnSpc>
        <a:spcBef>
          <a:spcPct val="20000"/>
        </a:spcBef>
        <a:spcAft>
          <a:spcPct val="20000"/>
        </a:spcAft>
        <a:buClr>
          <a:srgbClr val="990000"/>
        </a:buClr>
        <a:buSzPct val="85000"/>
        <a:buFont typeface="Wingdings" pitchFamily="2" charset="2"/>
        <a:buChar char="l"/>
        <a:defRPr>
          <a:solidFill>
            <a:schemeClr val="tx1"/>
          </a:solidFill>
          <a:latin typeface="+mn-lt"/>
          <a:ea typeface="+mn-ea"/>
          <a:cs typeface="+mn-cs"/>
        </a:defRPr>
      </a:lvl1pPr>
      <a:lvl2pPr marL="636588" indent="-244475" algn="l" defTabSz="784225" rtl="0" eaLnBrk="0" fontAlgn="base" hangingPunct="0">
        <a:lnSpc>
          <a:spcPct val="120000"/>
        </a:lnSpc>
        <a:spcBef>
          <a:spcPct val="20000"/>
        </a:spcBef>
        <a:spcAft>
          <a:spcPct val="20000"/>
        </a:spcAft>
        <a:buClr>
          <a:srgbClr val="5F5F5F"/>
        </a:buClr>
        <a:buFont typeface="Wingdings 3" pitchFamily="18" charset="2"/>
        <a:buChar char="["/>
        <a:defRPr>
          <a:solidFill>
            <a:schemeClr val="tx1"/>
          </a:solidFill>
          <a:latin typeface="+mn-lt"/>
          <a:ea typeface="+mn-ea"/>
        </a:defRPr>
      </a:lvl2pPr>
      <a:lvl3pPr marL="979488" indent="-195263" algn="l" defTabSz="784225" rtl="0" eaLnBrk="0" fontAlgn="base" hangingPunct="0">
        <a:lnSpc>
          <a:spcPct val="120000"/>
        </a:lnSpc>
        <a:spcBef>
          <a:spcPct val="20000"/>
        </a:spcBef>
        <a:spcAft>
          <a:spcPct val="20000"/>
        </a:spcAft>
        <a:buClr>
          <a:schemeClr val="tx1"/>
        </a:buClr>
        <a:buFont typeface="Arial" pitchFamily="34" charset="0"/>
        <a:buChar char="−"/>
        <a:defRPr>
          <a:solidFill>
            <a:schemeClr val="tx1"/>
          </a:solidFill>
          <a:latin typeface="+mn-lt"/>
          <a:ea typeface="+mn-ea"/>
        </a:defRPr>
      </a:lvl3pPr>
      <a:lvl4pPr marL="1371600" indent="-196850" algn="l" defTabSz="784225" rtl="0" eaLnBrk="0" fontAlgn="base" hangingPunct="0">
        <a:lnSpc>
          <a:spcPct val="120000"/>
        </a:lnSpc>
        <a:spcBef>
          <a:spcPct val="20000"/>
        </a:spcBef>
        <a:spcAft>
          <a:spcPct val="20000"/>
        </a:spcAft>
        <a:buClr>
          <a:schemeClr val="tx1"/>
        </a:buClr>
        <a:buFont typeface="Arial" pitchFamily="34" charset="0"/>
        <a:buChar char="▪"/>
        <a:defRPr>
          <a:solidFill>
            <a:schemeClr val="tx1"/>
          </a:solidFill>
          <a:latin typeface="+mn-lt"/>
          <a:ea typeface="+mn-ea"/>
        </a:defRPr>
      </a:lvl4pPr>
      <a:lvl5pPr marL="1763713" indent="-196850" algn="l" defTabSz="784225" rtl="0" eaLnBrk="0" fontAlgn="base" hangingPunct="0">
        <a:spcBef>
          <a:spcPct val="20000"/>
        </a:spcBef>
        <a:spcAft>
          <a:spcPct val="0"/>
        </a:spcAft>
        <a:buChar char="»"/>
        <a:defRPr sz="1700">
          <a:solidFill>
            <a:schemeClr val="tx1"/>
          </a:solidFill>
          <a:latin typeface="+mn-lt"/>
          <a:ea typeface="宋体" pitchFamily="2" charset="-122"/>
        </a:defRPr>
      </a:lvl5pPr>
      <a:lvl6pPr marL="2220913" indent="-196850" algn="l" defTabSz="784225" rtl="0" fontAlgn="base">
        <a:spcBef>
          <a:spcPct val="20000"/>
        </a:spcBef>
        <a:spcAft>
          <a:spcPct val="0"/>
        </a:spcAft>
        <a:buChar char="»"/>
        <a:defRPr sz="1700">
          <a:solidFill>
            <a:schemeClr val="tx1"/>
          </a:solidFill>
          <a:latin typeface="+mn-lt"/>
          <a:ea typeface="宋体" pitchFamily="2" charset="-122"/>
        </a:defRPr>
      </a:lvl6pPr>
      <a:lvl7pPr marL="2678113" indent="-196850" algn="l" defTabSz="784225" rtl="0" fontAlgn="base">
        <a:spcBef>
          <a:spcPct val="20000"/>
        </a:spcBef>
        <a:spcAft>
          <a:spcPct val="0"/>
        </a:spcAft>
        <a:buChar char="»"/>
        <a:defRPr sz="1700">
          <a:solidFill>
            <a:schemeClr val="tx1"/>
          </a:solidFill>
          <a:latin typeface="+mn-lt"/>
          <a:ea typeface="宋体" pitchFamily="2" charset="-122"/>
        </a:defRPr>
      </a:lvl7pPr>
      <a:lvl8pPr marL="3135313" indent="-196850" algn="l" defTabSz="784225" rtl="0" fontAlgn="base">
        <a:spcBef>
          <a:spcPct val="20000"/>
        </a:spcBef>
        <a:spcAft>
          <a:spcPct val="0"/>
        </a:spcAft>
        <a:buChar char="»"/>
        <a:defRPr sz="1700">
          <a:solidFill>
            <a:schemeClr val="tx1"/>
          </a:solidFill>
          <a:latin typeface="+mn-lt"/>
          <a:ea typeface="宋体" pitchFamily="2" charset="-122"/>
        </a:defRPr>
      </a:lvl8pPr>
      <a:lvl9pPr marL="3592513" indent="-196850" algn="l" defTabSz="784225" rtl="0" fontAlgn="base">
        <a:spcBef>
          <a:spcPct val="20000"/>
        </a:spcBef>
        <a:spcAft>
          <a:spcPct val="0"/>
        </a:spcAft>
        <a:buChar char="»"/>
        <a:defRPr sz="17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88640"/>
            <a:ext cx="8229600" cy="778098"/>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340768"/>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BB40B-00B1-4526-B930-FA0A0886D500}" type="datetimeFigureOut">
              <a:rPr lang="zh-CN" altLang="en-US" smtClean="0">
                <a:solidFill>
                  <a:prstClr val="black">
                    <a:tint val="75000"/>
                  </a:prstClr>
                </a:solidFill>
              </a:rPr>
              <a:pPr/>
              <a:t>2019/11/23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850AB-E1DD-40A2-AC96-7840559FF8C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9863912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2.xml"/><Relationship Id="rId1" Type="http://schemas.openxmlformats.org/officeDocument/2006/relationships/vmlDrawing" Target="../drawings/vmlDrawing2.v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2.xml"/><Relationship Id="rId4" Type="http://schemas.openxmlformats.org/officeDocument/2006/relationships/image" Target="../media/image22.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2339752" y="2461533"/>
            <a:ext cx="4392488" cy="2539157"/>
          </a:xfrm>
          <a:prstGeom prst="rect">
            <a:avLst/>
          </a:prstGeom>
          <a:noFill/>
          <a:ln w="9525">
            <a:noFill/>
            <a:miter lim="800000"/>
            <a:headEnd/>
            <a:tailEnd/>
          </a:ln>
        </p:spPr>
        <p:txBody>
          <a:bodyPr wrap="square">
            <a:spAutoFit/>
          </a:bodyPr>
          <a:lstStyle/>
          <a:p>
            <a:pPr marL="531813" indent="-531813">
              <a:lnSpc>
                <a:spcPct val="150000"/>
              </a:lnSpc>
              <a:spcBef>
                <a:spcPts val="600"/>
              </a:spcBef>
              <a:buFont typeface="Wingdings" panose="05000000000000000000" pitchFamily="2" charset="2"/>
              <a:buChar char="n"/>
              <a:defRPr/>
            </a:pPr>
            <a:r>
              <a:rPr lang="zh-CN" altLang="en-US" sz="2400" b="1" dirty="0" smtClean="0">
                <a:latin typeface="宋体"/>
                <a:cs typeface="Arial" charset="0"/>
              </a:rPr>
              <a:t>物联网概念及发展</a:t>
            </a:r>
            <a:endParaRPr lang="en-US" altLang="zh-CN" sz="2400" b="1" dirty="0" smtClean="0">
              <a:latin typeface="宋体"/>
              <a:cs typeface="Arial" charset="0"/>
            </a:endParaRPr>
          </a:p>
          <a:p>
            <a:pPr marL="531813" indent="-531813">
              <a:lnSpc>
                <a:spcPct val="150000"/>
              </a:lnSpc>
              <a:spcBef>
                <a:spcPts val="600"/>
              </a:spcBef>
              <a:buFont typeface="Wingdings" panose="05000000000000000000" pitchFamily="2" charset="2"/>
              <a:buChar char="n"/>
              <a:defRPr/>
            </a:pPr>
            <a:r>
              <a:rPr lang="zh-CN" altLang="en-US" sz="2400" b="1" dirty="0" smtClean="0">
                <a:latin typeface="宋体"/>
                <a:cs typeface="Arial" charset="0"/>
              </a:rPr>
              <a:t>物联网架构及特点</a:t>
            </a:r>
            <a:endParaRPr lang="en-US" altLang="zh-CN" sz="2400" b="1" dirty="0">
              <a:latin typeface="宋体"/>
            </a:endParaRPr>
          </a:p>
          <a:p>
            <a:pPr marL="531813" indent="-531813">
              <a:lnSpc>
                <a:spcPct val="150000"/>
              </a:lnSpc>
              <a:spcBef>
                <a:spcPts val="600"/>
              </a:spcBef>
              <a:buFont typeface="Wingdings" panose="05000000000000000000" pitchFamily="2" charset="2"/>
              <a:buChar char="n"/>
              <a:defRPr/>
            </a:pPr>
            <a:r>
              <a:rPr lang="zh-CN" altLang="en-US" sz="2400" b="1" smtClean="0">
                <a:solidFill>
                  <a:prstClr val="black"/>
                </a:solidFill>
                <a:latin typeface="宋体"/>
              </a:rPr>
              <a:t>物</a:t>
            </a:r>
            <a:r>
              <a:rPr lang="zh-CN" altLang="en-US" sz="2400" b="1" dirty="0" smtClean="0">
                <a:solidFill>
                  <a:prstClr val="black"/>
                </a:solidFill>
                <a:latin typeface="宋体"/>
              </a:rPr>
              <a:t>联网与无线传感网</a:t>
            </a:r>
            <a:endParaRPr lang="en-US" altLang="zh-CN" sz="2400" b="1" dirty="0" smtClean="0">
              <a:solidFill>
                <a:prstClr val="black"/>
              </a:solidFill>
              <a:latin typeface="宋体"/>
            </a:endParaRPr>
          </a:p>
          <a:p>
            <a:pPr marL="531813" indent="-531813">
              <a:lnSpc>
                <a:spcPct val="150000"/>
              </a:lnSpc>
              <a:spcBef>
                <a:spcPts val="600"/>
              </a:spcBef>
              <a:buFont typeface="Wingdings" panose="05000000000000000000" pitchFamily="2" charset="2"/>
              <a:buChar char="n"/>
              <a:defRPr/>
            </a:pPr>
            <a:r>
              <a:rPr lang="zh-CN" altLang="en-US" sz="2400" b="1" dirty="0" smtClean="0">
                <a:solidFill>
                  <a:prstClr val="black"/>
                </a:solidFill>
                <a:latin typeface="宋体"/>
              </a:rPr>
              <a:t>物联网与工业</a:t>
            </a:r>
            <a:r>
              <a:rPr lang="en-US" altLang="zh-CN" sz="2400" b="1" dirty="0" smtClean="0">
                <a:solidFill>
                  <a:prstClr val="black"/>
                </a:solidFill>
                <a:latin typeface="宋体"/>
              </a:rPr>
              <a:t>4.0</a:t>
            </a:r>
            <a:endParaRPr lang="en-US" altLang="zh-CN" sz="2400" b="1" dirty="0">
              <a:solidFill>
                <a:prstClr val="black"/>
              </a:solidFill>
              <a:latin typeface="宋体"/>
            </a:endParaRPr>
          </a:p>
        </p:txBody>
      </p:sp>
      <p:sp>
        <p:nvSpPr>
          <p:cNvPr id="5" name="Rectangle 4"/>
          <p:cNvSpPr>
            <a:spLocks noGrp="1" noChangeArrowheads="1"/>
          </p:cNvSpPr>
          <p:nvPr/>
        </p:nvSpPr>
        <p:spPr bwMode="auto">
          <a:xfrm>
            <a:off x="-1910" y="1135128"/>
            <a:ext cx="91440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ctr" rtl="0" eaLnBrk="0" fontAlgn="base" hangingPunct="0">
              <a:lnSpc>
                <a:spcPct val="90000"/>
              </a:lnSpc>
              <a:spcBef>
                <a:spcPct val="20000"/>
              </a:spcBef>
              <a:spcAft>
                <a:spcPct val="20000"/>
              </a:spcAft>
              <a:defRPr sz="4000" b="1">
                <a:solidFill>
                  <a:srgbClr val="666666"/>
                </a:solidFill>
                <a:latin typeface="+mj-lt"/>
                <a:ea typeface="+mj-ea"/>
                <a:cs typeface="+mj-cs"/>
              </a:defRPr>
            </a:lvl1pPr>
            <a:lvl2pPr algn="l" rtl="0" eaLnBrk="0" fontAlgn="base" hangingPunct="0">
              <a:lnSpc>
                <a:spcPct val="85000"/>
              </a:lnSpc>
              <a:spcBef>
                <a:spcPct val="0"/>
              </a:spcBef>
              <a:spcAft>
                <a:spcPct val="0"/>
              </a:spcAft>
              <a:defRPr sz="2400" b="1">
                <a:solidFill>
                  <a:schemeClr val="accent1"/>
                </a:solidFill>
                <a:latin typeface="Arial" charset="0"/>
              </a:defRPr>
            </a:lvl2pPr>
            <a:lvl3pPr algn="l" rtl="0" eaLnBrk="0" fontAlgn="base" hangingPunct="0">
              <a:lnSpc>
                <a:spcPct val="85000"/>
              </a:lnSpc>
              <a:spcBef>
                <a:spcPct val="0"/>
              </a:spcBef>
              <a:spcAft>
                <a:spcPct val="0"/>
              </a:spcAft>
              <a:defRPr sz="2400" b="1">
                <a:solidFill>
                  <a:schemeClr val="accent1"/>
                </a:solidFill>
                <a:latin typeface="Arial" charset="0"/>
              </a:defRPr>
            </a:lvl3pPr>
            <a:lvl4pPr algn="l" rtl="0" eaLnBrk="0" fontAlgn="base" hangingPunct="0">
              <a:lnSpc>
                <a:spcPct val="85000"/>
              </a:lnSpc>
              <a:spcBef>
                <a:spcPct val="0"/>
              </a:spcBef>
              <a:spcAft>
                <a:spcPct val="0"/>
              </a:spcAft>
              <a:defRPr sz="2400" b="1">
                <a:solidFill>
                  <a:schemeClr val="accent1"/>
                </a:solidFill>
                <a:latin typeface="Arial" charset="0"/>
              </a:defRPr>
            </a:lvl4pPr>
            <a:lvl5pPr algn="l" rtl="0" eaLnBrk="0" fontAlgn="base" hangingPunct="0">
              <a:lnSpc>
                <a:spcPct val="85000"/>
              </a:lnSpc>
              <a:spcBef>
                <a:spcPct val="0"/>
              </a:spcBef>
              <a:spcAft>
                <a:spcPct val="0"/>
              </a:spcAft>
              <a:defRPr sz="2400" b="1">
                <a:solidFill>
                  <a:schemeClr val="accent1"/>
                </a:solidFill>
                <a:latin typeface="Arial" charset="0"/>
              </a:defRPr>
            </a:lvl5pPr>
            <a:lvl6pPr marL="457200" algn="l" rtl="0" fontAlgn="base">
              <a:lnSpc>
                <a:spcPct val="85000"/>
              </a:lnSpc>
              <a:spcBef>
                <a:spcPct val="0"/>
              </a:spcBef>
              <a:spcAft>
                <a:spcPct val="0"/>
              </a:spcAft>
              <a:defRPr sz="2400" b="1">
                <a:solidFill>
                  <a:schemeClr val="accent1"/>
                </a:solidFill>
                <a:latin typeface="Arial" charset="0"/>
              </a:defRPr>
            </a:lvl6pPr>
            <a:lvl7pPr marL="914400" algn="l" rtl="0" fontAlgn="base">
              <a:lnSpc>
                <a:spcPct val="85000"/>
              </a:lnSpc>
              <a:spcBef>
                <a:spcPct val="0"/>
              </a:spcBef>
              <a:spcAft>
                <a:spcPct val="0"/>
              </a:spcAft>
              <a:defRPr sz="2400" b="1">
                <a:solidFill>
                  <a:schemeClr val="accent1"/>
                </a:solidFill>
                <a:latin typeface="Arial" charset="0"/>
              </a:defRPr>
            </a:lvl7pPr>
            <a:lvl8pPr marL="1371600" algn="l" rtl="0" fontAlgn="base">
              <a:lnSpc>
                <a:spcPct val="85000"/>
              </a:lnSpc>
              <a:spcBef>
                <a:spcPct val="0"/>
              </a:spcBef>
              <a:spcAft>
                <a:spcPct val="0"/>
              </a:spcAft>
              <a:defRPr sz="2400" b="1">
                <a:solidFill>
                  <a:schemeClr val="accent1"/>
                </a:solidFill>
                <a:latin typeface="Arial" charset="0"/>
              </a:defRPr>
            </a:lvl8pPr>
            <a:lvl9pPr marL="1828800" algn="l" rtl="0" fontAlgn="base">
              <a:lnSpc>
                <a:spcPct val="85000"/>
              </a:lnSpc>
              <a:spcBef>
                <a:spcPct val="0"/>
              </a:spcBef>
              <a:spcAft>
                <a:spcPct val="0"/>
              </a:spcAft>
              <a:defRPr sz="2400" b="1">
                <a:solidFill>
                  <a:schemeClr val="accent1"/>
                </a:solidFill>
                <a:latin typeface="Arial" charset="0"/>
              </a:defRPr>
            </a:lvl9pPr>
          </a:lstStyle>
          <a:p>
            <a:pPr eaLnBrk="1" hangingPunct="1"/>
            <a:r>
              <a:rPr lang="zh-CN" altLang="en-US" sz="3600" dirty="0" smtClean="0">
                <a:solidFill>
                  <a:schemeClr val="tx1"/>
                </a:solidFill>
              </a:rPr>
              <a:t>物联网   </a:t>
            </a:r>
            <a:r>
              <a:rPr lang="en-US" altLang="zh-CN" sz="3600" dirty="0" err="1" smtClean="0">
                <a:solidFill>
                  <a:prstClr val="black">
                    <a:lumMod val="85000"/>
                    <a:lumOff val="15000"/>
                  </a:prstClr>
                </a:solidFill>
              </a:rPr>
              <a:t>IoT</a:t>
            </a:r>
            <a:r>
              <a:rPr lang="en-US" altLang="zh-CN" sz="3600" dirty="0" smtClean="0">
                <a:solidFill>
                  <a:prstClr val="black">
                    <a:lumMod val="85000"/>
                    <a:lumOff val="15000"/>
                  </a:prstClr>
                </a:solidFill>
              </a:rPr>
              <a:t> </a:t>
            </a:r>
            <a:r>
              <a:rPr lang="en-US" altLang="zh-CN" sz="3600" dirty="0">
                <a:solidFill>
                  <a:prstClr val="black">
                    <a:lumMod val="85000"/>
                    <a:lumOff val="15000"/>
                  </a:prstClr>
                </a:solidFill>
              </a:rPr>
              <a:t>(Internet of Things)</a:t>
            </a:r>
            <a:endParaRPr lang="en-US" altLang="zh-CN" sz="3600" dirty="0" smtClean="0">
              <a:solidFill>
                <a:prstClr val="black">
                  <a:lumMod val="85000"/>
                  <a:lumOff val="15000"/>
                </a:prstClr>
              </a:solidFill>
            </a:endParaRPr>
          </a:p>
        </p:txBody>
      </p:sp>
    </p:spTree>
    <p:extLst>
      <p:ext uri="{BB962C8B-B14F-4D97-AF65-F5344CB8AC3E}">
        <p14:creationId xmlns:p14="http://schemas.microsoft.com/office/powerpoint/2010/main" val="424847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538" y="667916"/>
            <a:ext cx="7507870" cy="5616575"/>
          </a:xfrm>
        </p:spPr>
      </p:pic>
      <p:sp>
        <p:nvSpPr>
          <p:cNvPr id="3" name="矩形 2"/>
          <p:cNvSpPr/>
          <p:nvPr/>
        </p:nvSpPr>
        <p:spPr>
          <a:xfrm>
            <a:off x="899592" y="692696"/>
            <a:ext cx="734481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96231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sz="3200" b="1" dirty="0" smtClean="0"/>
              <a:t>传感器</a:t>
            </a:r>
            <a:r>
              <a:rPr lang="zh-CN" altLang="en-US" sz="3200" b="1" dirty="0"/>
              <a:t>网络的特点</a:t>
            </a:r>
          </a:p>
        </p:txBody>
      </p:sp>
      <p:sp>
        <p:nvSpPr>
          <p:cNvPr id="282627" name="Rectangle 3"/>
          <p:cNvSpPr>
            <a:spLocks noGrp="1" noChangeArrowheads="1"/>
          </p:cNvSpPr>
          <p:nvPr>
            <p:ph type="body" idx="1"/>
          </p:nvPr>
        </p:nvSpPr>
        <p:spPr>
          <a:xfrm>
            <a:off x="467544" y="1495921"/>
            <a:ext cx="4680520" cy="4608513"/>
          </a:xfrm>
        </p:spPr>
        <p:txBody>
          <a:bodyPr>
            <a:noAutofit/>
          </a:bodyPr>
          <a:lstStyle/>
          <a:p>
            <a:pPr>
              <a:spcBef>
                <a:spcPts val="1200"/>
              </a:spcBef>
            </a:pPr>
            <a:r>
              <a:rPr lang="zh-CN" altLang="en-US" sz="1800" dirty="0" smtClean="0">
                <a:ea typeface="黑体" pitchFamily="49" charset="-122"/>
              </a:rPr>
              <a:t>节点数量</a:t>
            </a:r>
            <a:r>
              <a:rPr lang="zh-CN" altLang="en-US" sz="1800" dirty="0">
                <a:ea typeface="黑体" pitchFamily="49" charset="-122"/>
              </a:rPr>
              <a:t>大，密度高</a:t>
            </a:r>
          </a:p>
          <a:p>
            <a:pPr>
              <a:spcBef>
                <a:spcPts val="1200"/>
              </a:spcBef>
            </a:pPr>
            <a:r>
              <a:rPr lang="zh-CN" altLang="en-US" sz="1800" dirty="0">
                <a:ea typeface="黑体" pitchFamily="49" charset="-122"/>
              </a:rPr>
              <a:t>拓扑动态变化</a:t>
            </a:r>
          </a:p>
          <a:p>
            <a:pPr>
              <a:spcBef>
                <a:spcPts val="1200"/>
              </a:spcBef>
            </a:pPr>
            <a:r>
              <a:rPr lang="zh-CN" altLang="en-US" sz="1800" dirty="0" smtClean="0">
                <a:ea typeface="黑体" pitchFamily="49" charset="-122"/>
              </a:rPr>
              <a:t>节点异构，</a:t>
            </a:r>
            <a:r>
              <a:rPr lang="zh-CN" altLang="en-US" sz="1800" dirty="0">
                <a:ea typeface="黑体" pitchFamily="49" charset="-122"/>
              </a:rPr>
              <a:t>或只有少量特殊节点；</a:t>
            </a:r>
          </a:p>
          <a:p>
            <a:pPr>
              <a:spcBef>
                <a:spcPts val="1200"/>
              </a:spcBef>
            </a:pPr>
            <a:r>
              <a:rPr lang="zh-CN" altLang="en-US" sz="1800" dirty="0">
                <a:ea typeface="黑体" pitchFamily="49" charset="-122"/>
              </a:rPr>
              <a:t>分布式：没有预先指定的中心，所有节点通过分布式算法相互协调；</a:t>
            </a:r>
          </a:p>
          <a:p>
            <a:pPr>
              <a:spcBef>
                <a:spcPts val="1200"/>
              </a:spcBef>
            </a:pPr>
            <a:r>
              <a:rPr lang="zh-CN" altLang="en-US" sz="1800" dirty="0">
                <a:ea typeface="黑体" pitchFamily="49" charset="-122"/>
              </a:rPr>
              <a:t>自组织：传感器网络的部署和初始化等不需要外界干预；</a:t>
            </a:r>
          </a:p>
          <a:p>
            <a:pPr>
              <a:spcBef>
                <a:spcPts val="1200"/>
              </a:spcBef>
            </a:pPr>
            <a:r>
              <a:rPr lang="zh-CN" altLang="en-US" sz="1800" dirty="0">
                <a:ea typeface="黑体" pitchFamily="49" charset="-122"/>
              </a:rPr>
              <a:t>节点资源受限，特别是能量非常有限；</a:t>
            </a:r>
          </a:p>
          <a:p>
            <a:pPr>
              <a:spcBef>
                <a:spcPts val="1200"/>
              </a:spcBef>
            </a:pPr>
            <a:r>
              <a:rPr lang="zh-CN" altLang="en-US" sz="1800" dirty="0">
                <a:ea typeface="黑体" pitchFamily="49" charset="-122"/>
              </a:rPr>
              <a:t>以数据为中心的网络，节点具有数据处理的能力；</a:t>
            </a:r>
          </a:p>
          <a:p>
            <a:pPr>
              <a:spcBef>
                <a:spcPts val="1200"/>
              </a:spcBef>
            </a:pPr>
            <a:r>
              <a:rPr lang="zh-CN" altLang="en-US" sz="1800" dirty="0">
                <a:ea typeface="黑体" pitchFamily="49" charset="-122"/>
              </a:rPr>
              <a:t>与应用紧密耦合的</a:t>
            </a:r>
            <a:r>
              <a:rPr lang="zh-CN" altLang="en-US" sz="1800" dirty="0" smtClean="0">
                <a:ea typeface="黑体" pitchFamily="49" charset="-122"/>
              </a:rPr>
              <a:t>网络</a:t>
            </a:r>
            <a:endParaRPr lang="zh-CN" altLang="en-US" sz="1800" dirty="0">
              <a:ea typeface="黑体" pitchFamily="49" charset="-122"/>
            </a:endParaRPr>
          </a:p>
        </p:txBody>
      </p:sp>
      <p:sp>
        <p:nvSpPr>
          <p:cNvPr id="4" name="Rectangle 3"/>
          <p:cNvSpPr txBox="1">
            <a:spLocks noChangeArrowheads="1"/>
          </p:cNvSpPr>
          <p:nvPr/>
        </p:nvSpPr>
        <p:spPr>
          <a:xfrm>
            <a:off x="5796136" y="1532434"/>
            <a:ext cx="3168352" cy="45354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600"/>
              </a:spcBef>
            </a:pPr>
            <a:r>
              <a:rPr lang="zh-CN" altLang="en-US" sz="2000" dirty="0" smtClean="0">
                <a:ea typeface="黑体" pitchFamily="49" charset="-122"/>
              </a:rPr>
              <a:t>大规模网络</a:t>
            </a:r>
          </a:p>
          <a:p>
            <a:pPr>
              <a:lnSpc>
                <a:spcPct val="150000"/>
              </a:lnSpc>
              <a:spcBef>
                <a:spcPts val="600"/>
              </a:spcBef>
            </a:pPr>
            <a:r>
              <a:rPr lang="zh-CN" altLang="en-US" sz="2000" dirty="0" smtClean="0">
                <a:ea typeface="黑体" pitchFamily="49" charset="-122"/>
              </a:rPr>
              <a:t>自组织网络</a:t>
            </a:r>
          </a:p>
          <a:p>
            <a:pPr>
              <a:lnSpc>
                <a:spcPct val="150000"/>
              </a:lnSpc>
              <a:spcBef>
                <a:spcPts val="600"/>
              </a:spcBef>
            </a:pPr>
            <a:r>
              <a:rPr lang="zh-CN" altLang="en-US" sz="2000" dirty="0" smtClean="0">
                <a:ea typeface="黑体" pitchFamily="49" charset="-122"/>
              </a:rPr>
              <a:t>动态性网络</a:t>
            </a:r>
          </a:p>
          <a:p>
            <a:pPr>
              <a:lnSpc>
                <a:spcPct val="150000"/>
              </a:lnSpc>
              <a:spcBef>
                <a:spcPts val="600"/>
              </a:spcBef>
            </a:pPr>
            <a:r>
              <a:rPr lang="zh-CN" altLang="en-US" sz="2000" dirty="0" smtClean="0">
                <a:ea typeface="黑体" pitchFamily="49" charset="-122"/>
              </a:rPr>
              <a:t>可靠性网络</a:t>
            </a:r>
          </a:p>
          <a:p>
            <a:pPr>
              <a:lnSpc>
                <a:spcPct val="150000"/>
              </a:lnSpc>
              <a:spcBef>
                <a:spcPts val="600"/>
              </a:spcBef>
            </a:pPr>
            <a:r>
              <a:rPr lang="zh-CN" altLang="en-US" sz="2000" dirty="0" smtClean="0">
                <a:ea typeface="黑体" pitchFamily="49" charset="-122"/>
              </a:rPr>
              <a:t>应用性相关的网络</a:t>
            </a:r>
          </a:p>
          <a:p>
            <a:pPr>
              <a:lnSpc>
                <a:spcPct val="150000"/>
              </a:lnSpc>
              <a:spcBef>
                <a:spcPts val="600"/>
              </a:spcBef>
            </a:pPr>
            <a:r>
              <a:rPr lang="zh-CN" altLang="en-US" sz="2000" dirty="0" smtClean="0">
                <a:ea typeface="黑体" pitchFamily="49" charset="-122"/>
              </a:rPr>
              <a:t>以数据为中心的网络</a:t>
            </a:r>
          </a:p>
          <a:p>
            <a:pPr>
              <a:lnSpc>
                <a:spcPct val="150000"/>
              </a:lnSpc>
              <a:spcBef>
                <a:spcPts val="600"/>
              </a:spcBef>
            </a:pPr>
            <a:endParaRPr lang="en-US" altLang="zh-CN" sz="2000" dirty="0">
              <a:ea typeface="黑体" pitchFamily="49" charset="-122"/>
            </a:endParaRPr>
          </a:p>
        </p:txBody>
      </p:sp>
    </p:spTree>
    <p:extLst>
      <p:ext uri="{BB962C8B-B14F-4D97-AF65-F5344CB8AC3E}">
        <p14:creationId xmlns:p14="http://schemas.microsoft.com/office/powerpoint/2010/main" val="422022972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normAutofit/>
          </a:bodyPr>
          <a:lstStyle/>
          <a:p>
            <a:r>
              <a:rPr lang="zh-CN" altLang="en-US" sz="3600" b="1" dirty="0"/>
              <a:t>能量感知路由 </a:t>
            </a:r>
          </a:p>
        </p:txBody>
      </p:sp>
      <p:sp>
        <p:nvSpPr>
          <p:cNvPr id="209923" name="Rectangle 3"/>
          <p:cNvSpPr>
            <a:spLocks noGrp="1" noChangeArrowheads="1"/>
          </p:cNvSpPr>
          <p:nvPr>
            <p:ph type="body" idx="1"/>
          </p:nvPr>
        </p:nvSpPr>
        <p:spPr>
          <a:xfrm>
            <a:off x="395536" y="1196752"/>
            <a:ext cx="8229600" cy="1357611"/>
          </a:xfrm>
        </p:spPr>
        <p:txBody>
          <a:bodyPr>
            <a:normAutofit/>
          </a:bodyPr>
          <a:lstStyle/>
          <a:p>
            <a:r>
              <a:rPr lang="zh-CN" altLang="en-US" sz="2400" dirty="0"/>
              <a:t>节点根据可用能量（</a:t>
            </a:r>
            <a:r>
              <a:rPr lang="en-US" altLang="zh-CN" sz="2400" dirty="0"/>
              <a:t>power available</a:t>
            </a:r>
            <a:r>
              <a:rPr lang="zh-CN" altLang="en-US" sz="2400" dirty="0"/>
              <a:t>，</a:t>
            </a:r>
            <a:r>
              <a:rPr lang="en-US" altLang="zh-CN" sz="2400" dirty="0"/>
              <a:t>PA</a:t>
            </a:r>
            <a:r>
              <a:rPr lang="zh-CN" altLang="en-US" sz="2400" dirty="0"/>
              <a:t>）或传输路径上的能量需求，选择数据的转发路径。节点可用能量就是节点当前的剩余能量。</a:t>
            </a:r>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473618"/>
            <a:ext cx="4402831" cy="365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67544" y="2575486"/>
            <a:ext cx="357646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prstClr val="black"/>
                </a:solidFill>
              </a:rPr>
              <a:t>路径</a:t>
            </a:r>
            <a:r>
              <a:rPr lang="en-US" altLang="zh-CN" sz="2000" dirty="0">
                <a:solidFill>
                  <a:prstClr val="black"/>
                </a:solidFill>
              </a:rPr>
              <a:t>1</a:t>
            </a:r>
            <a:r>
              <a:rPr lang="zh-CN" altLang="en-US" sz="2000" dirty="0">
                <a:solidFill>
                  <a:prstClr val="black"/>
                </a:solidFill>
              </a:rPr>
              <a:t>：</a:t>
            </a:r>
            <a:r>
              <a:rPr lang="en-US" altLang="zh-CN" sz="2000" dirty="0">
                <a:solidFill>
                  <a:prstClr val="black"/>
                </a:solidFill>
              </a:rPr>
              <a:t>S—B—A—D</a:t>
            </a:r>
            <a:r>
              <a:rPr lang="zh-CN" altLang="en-US" sz="2000" dirty="0">
                <a:solidFill>
                  <a:prstClr val="black"/>
                </a:solidFill>
              </a:rPr>
              <a:t>，</a:t>
            </a:r>
          </a:p>
          <a:p>
            <a:r>
              <a:rPr lang="zh-CN" altLang="en-US" sz="2000" dirty="0">
                <a:solidFill>
                  <a:prstClr val="black"/>
                </a:solidFill>
              </a:rPr>
              <a:t>            </a:t>
            </a:r>
            <a:r>
              <a:rPr lang="en-US" altLang="zh-CN" sz="2000" dirty="0">
                <a:solidFill>
                  <a:prstClr val="black"/>
                </a:solidFill>
              </a:rPr>
              <a:t>PA=4</a:t>
            </a:r>
            <a:r>
              <a:rPr lang="zh-CN" altLang="en-US" sz="2000" dirty="0">
                <a:solidFill>
                  <a:prstClr val="black"/>
                </a:solidFill>
              </a:rPr>
              <a:t>，</a:t>
            </a:r>
            <a:r>
              <a:rPr lang="en-US" altLang="zh-CN" sz="2000" dirty="0">
                <a:solidFill>
                  <a:prstClr val="black"/>
                </a:solidFill>
              </a:rPr>
              <a:t>E=3</a:t>
            </a:r>
            <a:r>
              <a:rPr lang="zh-CN" altLang="en-US" sz="2000" dirty="0">
                <a:solidFill>
                  <a:prstClr val="black"/>
                </a:solidFill>
              </a:rPr>
              <a:t>；</a:t>
            </a:r>
          </a:p>
          <a:p>
            <a:r>
              <a:rPr lang="zh-CN" altLang="en-US" sz="2000" dirty="0">
                <a:solidFill>
                  <a:prstClr val="black"/>
                </a:solidFill>
              </a:rPr>
              <a:t>路径</a:t>
            </a:r>
            <a:r>
              <a:rPr lang="en-US" altLang="zh-CN" sz="2000" dirty="0">
                <a:solidFill>
                  <a:prstClr val="black"/>
                </a:solidFill>
              </a:rPr>
              <a:t>2</a:t>
            </a:r>
            <a:r>
              <a:rPr lang="zh-CN" altLang="en-US" sz="2000" dirty="0">
                <a:solidFill>
                  <a:prstClr val="black"/>
                </a:solidFill>
              </a:rPr>
              <a:t>：</a:t>
            </a:r>
            <a:r>
              <a:rPr lang="en-US" altLang="zh-CN" sz="2000" dirty="0">
                <a:solidFill>
                  <a:prstClr val="black"/>
                </a:solidFill>
              </a:rPr>
              <a:t>S—C—B—A—D</a:t>
            </a:r>
            <a:r>
              <a:rPr lang="zh-CN" altLang="en-US" sz="2000" dirty="0">
                <a:solidFill>
                  <a:prstClr val="black"/>
                </a:solidFill>
              </a:rPr>
              <a:t>，</a:t>
            </a:r>
          </a:p>
          <a:p>
            <a:r>
              <a:rPr lang="zh-CN" altLang="en-US" sz="2000" dirty="0">
                <a:solidFill>
                  <a:prstClr val="black"/>
                </a:solidFill>
              </a:rPr>
              <a:t>             </a:t>
            </a:r>
            <a:r>
              <a:rPr lang="en-US" altLang="zh-CN" sz="2000" dirty="0">
                <a:solidFill>
                  <a:prstClr val="black"/>
                </a:solidFill>
              </a:rPr>
              <a:t>PA=6</a:t>
            </a:r>
            <a:r>
              <a:rPr lang="zh-CN" altLang="en-US" sz="2000" dirty="0">
                <a:solidFill>
                  <a:prstClr val="black"/>
                </a:solidFill>
              </a:rPr>
              <a:t>，</a:t>
            </a:r>
            <a:r>
              <a:rPr lang="en-US" altLang="zh-CN" sz="2000" dirty="0">
                <a:solidFill>
                  <a:prstClr val="black"/>
                </a:solidFill>
              </a:rPr>
              <a:t>E=6</a:t>
            </a:r>
            <a:r>
              <a:rPr lang="zh-CN" altLang="en-US" sz="2000" dirty="0">
                <a:solidFill>
                  <a:prstClr val="black"/>
                </a:solidFill>
              </a:rPr>
              <a:t>；</a:t>
            </a:r>
          </a:p>
          <a:p>
            <a:r>
              <a:rPr lang="zh-CN" altLang="en-US" sz="2000" dirty="0">
                <a:solidFill>
                  <a:prstClr val="black"/>
                </a:solidFill>
              </a:rPr>
              <a:t>路径</a:t>
            </a:r>
            <a:r>
              <a:rPr lang="en-US" altLang="zh-CN" sz="2000" dirty="0">
                <a:solidFill>
                  <a:prstClr val="black"/>
                </a:solidFill>
              </a:rPr>
              <a:t>3</a:t>
            </a:r>
            <a:r>
              <a:rPr lang="zh-CN" altLang="en-US" sz="2000" dirty="0">
                <a:solidFill>
                  <a:prstClr val="black"/>
                </a:solidFill>
              </a:rPr>
              <a:t>：</a:t>
            </a:r>
            <a:r>
              <a:rPr lang="en-US" altLang="zh-CN" sz="2000" dirty="0">
                <a:solidFill>
                  <a:prstClr val="black"/>
                </a:solidFill>
              </a:rPr>
              <a:t>S—D—D</a:t>
            </a:r>
            <a:r>
              <a:rPr lang="zh-CN" altLang="en-US" sz="2000" dirty="0">
                <a:solidFill>
                  <a:prstClr val="black"/>
                </a:solidFill>
              </a:rPr>
              <a:t>，</a:t>
            </a:r>
          </a:p>
          <a:p>
            <a:r>
              <a:rPr lang="zh-CN" altLang="en-US" sz="2000" dirty="0">
                <a:solidFill>
                  <a:prstClr val="black"/>
                </a:solidFill>
              </a:rPr>
              <a:t>             </a:t>
            </a:r>
            <a:r>
              <a:rPr lang="en-US" altLang="zh-CN" sz="2000" dirty="0">
                <a:solidFill>
                  <a:prstClr val="black"/>
                </a:solidFill>
              </a:rPr>
              <a:t>PA=3</a:t>
            </a:r>
            <a:r>
              <a:rPr lang="zh-CN" altLang="en-US" sz="2000" dirty="0">
                <a:solidFill>
                  <a:prstClr val="black"/>
                </a:solidFill>
              </a:rPr>
              <a:t>，</a:t>
            </a:r>
            <a:r>
              <a:rPr lang="en-US" altLang="zh-CN" sz="2000" dirty="0">
                <a:solidFill>
                  <a:prstClr val="black"/>
                </a:solidFill>
              </a:rPr>
              <a:t>E=4</a:t>
            </a:r>
            <a:r>
              <a:rPr lang="zh-CN" altLang="en-US" sz="2000" dirty="0">
                <a:solidFill>
                  <a:prstClr val="black"/>
                </a:solidFill>
              </a:rPr>
              <a:t>；</a:t>
            </a:r>
          </a:p>
          <a:p>
            <a:r>
              <a:rPr lang="zh-CN" altLang="en-US" sz="2000" dirty="0">
                <a:solidFill>
                  <a:prstClr val="black"/>
                </a:solidFill>
              </a:rPr>
              <a:t>路径</a:t>
            </a:r>
            <a:r>
              <a:rPr lang="en-US" altLang="zh-CN" sz="2000" dirty="0">
                <a:solidFill>
                  <a:prstClr val="black"/>
                </a:solidFill>
              </a:rPr>
              <a:t>4</a:t>
            </a:r>
            <a:r>
              <a:rPr lang="zh-CN" altLang="en-US" sz="2000" dirty="0">
                <a:solidFill>
                  <a:prstClr val="black"/>
                </a:solidFill>
              </a:rPr>
              <a:t>：</a:t>
            </a:r>
            <a:r>
              <a:rPr lang="en-US" altLang="zh-CN" sz="2000" dirty="0">
                <a:solidFill>
                  <a:prstClr val="black"/>
                </a:solidFill>
              </a:rPr>
              <a:t>S—F—E—D</a:t>
            </a:r>
            <a:r>
              <a:rPr lang="zh-CN" altLang="en-US" sz="2000" dirty="0">
                <a:solidFill>
                  <a:prstClr val="black"/>
                </a:solidFill>
              </a:rPr>
              <a:t>，</a:t>
            </a:r>
          </a:p>
          <a:p>
            <a:r>
              <a:rPr lang="zh-CN" altLang="en-US" sz="2000" dirty="0">
                <a:solidFill>
                  <a:prstClr val="black"/>
                </a:solidFill>
              </a:rPr>
              <a:t>             </a:t>
            </a:r>
            <a:r>
              <a:rPr lang="en-US" altLang="zh-CN" sz="2000" dirty="0">
                <a:solidFill>
                  <a:prstClr val="black"/>
                </a:solidFill>
              </a:rPr>
              <a:t>PA=5</a:t>
            </a:r>
            <a:r>
              <a:rPr lang="zh-CN" altLang="en-US" sz="2000" dirty="0">
                <a:solidFill>
                  <a:prstClr val="black"/>
                </a:solidFill>
              </a:rPr>
              <a:t>，</a:t>
            </a:r>
            <a:r>
              <a:rPr lang="en-US" altLang="zh-CN" sz="2000" dirty="0">
                <a:solidFill>
                  <a:prstClr val="black"/>
                </a:solidFill>
              </a:rPr>
              <a:t>E=6</a:t>
            </a:r>
            <a:r>
              <a:rPr lang="zh-CN" altLang="en-US" sz="2000" dirty="0">
                <a:solidFill>
                  <a:prstClr val="black"/>
                </a:solidFill>
              </a:rPr>
              <a:t>。</a:t>
            </a:r>
          </a:p>
          <a:p>
            <a:endParaRPr lang="en-US" altLang="zh-CN" sz="2000" dirty="0" smtClean="0">
              <a:solidFill>
                <a:prstClr val="black"/>
              </a:solidFill>
            </a:endParaRPr>
          </a:p>
          <a:p>
            <a:r>
              <a:rPr lang="zh-CN" altLang="en-US" sz="2000" dirty="0" smtClean="0">
                <a:solidFill>
                  <a:prstClr val="black"/>
                </a:solidFill>
              </a:rPr>
              <a:t>功率</a:t>
            </a:r>
            <a:r>
              <a:rPr lang="zh-CN" altLang="en-US" sz="2000" dirty="0">
                <a:solidFill>
                  <a:prstClr val="black"/>
                </a:solidFill>
              </a:rPr>
              <a:t>最大</a:t>
            </a:r>
            <a:r>
              <a:rPr lang="en-US" altLang="zh-CN" sz="2000" dirty="0">
                <a:solidFill>
                  <a:prstClr val="black"/>
                </a:solidFill>
              </a:rPr>
              <a:t>PA</a:t>
            </a:r>
            <a:r>
              <a:rPr lang="zh-CN" altLang="en-US" sz="2000" dirty="0">
                <a:solidFill>
                  <a:prstClr val="black"/>
                </a:solidFill>
              </a:rPr>
              <a:t>优先：选路径</a:t>
            </a:r>
            <a:r>
              <a:rPr lang="en-US" altLang="zh-CN" sz="2000" dirty="0">
                <a:solidFill>
                  <a:prstClr val="black"/>
                </a:solidFill>
              </a:rPr>
              <a:t>2</a:t>
            </a:r>
          </a:p>
          <a:p>
            <a:r>
              <a:rPr lang="zh-CN" altLang="en-US" sz="2000" dirty="0">
                <a:solidFill>
                  <a:prstClr val="black"/>
                </a:solidFill>
              </a:rPr>
              <a:t>能量消耗最小优先：选路径</a:t>
            </a:r>
            <a:r>
              <a:rPr lang="en-US" altLang="zh-CN" sz="2000" dirty="0">
                <a:solidFill>
                  <a:prstClr val="black"/>
                </a:solidFill>
              </a:rPr>
              <a:t>1</a:t>
            </a:r>
          </a:p>
        </p:txBody>
      </p:sp>
    </p:spTree>
    <p:extLst>
      <p:ext uri="{BB962C8B-B14F-4D97-AF65-F5344CB8AC3E}">
        <p14:creationId xmlns:p14="http://schemas.microsoft.com/office/powerpoint/2010/main" val="3582601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sz="3600" b="1" dirty="0" smtClean="0"/>
              <a:t>定向扩散 </a:t>
            </a:r>
            <a:r>
              <a:rPr lang="en-US" altLang="zh-CN" sz="3600" b="1" dirty="0" smtClean="0"/>
              <a:t>Directed </a:t>
            </a:r>
            <a:r>
              <a:rPr lang="en-US" altLang="zh-CN" sz="3600" b="1" dirty="0"/>
              <a:t>Diffusion</a:t>
            </a:r>
          </a:p>
        </p:txBody>
      </p:sp>
      <p:sp>
        <p:nvSpPr>
          <p:cNvPr id="192515" name="Rectangle 3"/>
          <p:cNvSpPr>
            <a:spLocks noGrp="1" noChangeArrowheads="1"/>
          </p:cNvSpPr>
          <p:nvPr>
            <p:ph type="body" idx="1"/>
          </p:nvPr>
        </p:nvSpPr>
        <p:spPr>
          <a:xfrm>
            <a:off x="457200" y="1340769"/>
            <a:ext cx="8229600" cy="3168352"/>
          </a:xfrm>
        </p:spPr>
        <p:txBody>
          <a:bodyPr>
            <a:normAutofit/>
          </a:bodyPr>
          <a:lstStyle/>
          <a:p>
            <a:pPr>
              <a:lnSpc>
                <a:spcPct val="90000"/>
              </a:lnSpc>
            </a:pPr>
            <a:r>
              <a:rPr lang="zh-CN" altLang="en-US" sz="2400" dirty="0"/>
              <a:t>思路：</a:t>
            </a:r>
            <a:r>
              <a:rPr lang="en-US" altLang="zh-CN" sz="2400" dirty="0"/>
              <a:t>Sink</a:t>
            </a:r>
            <a:r>
              <a:rPr lang="zh-CN" altLang="en-US" sz="2400" dirty="0"/>
              <a:t>节点周期性地广播一种称为</a:t>
            </a:r>
            <a:r>
              <a:rPr lang="zh-CN" altLang="en-US" sz="2400" dirty="0">
                <a:latin typeface="Arial"/>
              </a:rPr>
              <a:t>“</a:t>
            </a:r>
            <a:r>
              <a:rPr lang="zh-CN" altLang="en-US" sz="2400" dirty="0"/>
              <a:t>兴趣</a:t>
            </a:r>
            <a:r>
              <a:rPr lang="zh-CN" altLang="en-US" sz="2400" dirty="0">
                <a:latin typeface="Arial"/>
              </a:rPr>
              <a:t>”</a:t>
            </a:r>
            <a:r>
              <a:rPr lang="zh-CN" altLang="en-US" sz="2400" dirty="0"/>
              <a:t>的分组，告诉其他节点，我要收集什么兴趣。兴趣在扩散的过程中也反向建立了路由路径，与</a:t>
            </a:r>
            <a:r>
              <a:rPr lang="zh-CN" altLang="en-US" sz="2400" dirty="0">
                <a:latin typeface="Arial"/>
              </a:rPr>
              <a:t>“</a:t>
            </a:r>
            <a:r>
              <a:rPr lang="zh-CN" altLang="en-US" sz="2400" dirty="0"/>
              <a:t>兴趣</a:t>
            </a:r>
            <a:r>
              <a:rPr lang="zh-CN" altLang="en-US" sz="2400" dirty="0">
                <a:latin typeface="Arial"/>
              </a:rPr>
              <a:t>”</a:t>
            </a:r>
            <a:r>
              <a:rPr lang="zh-CN" altLang="en-US" sz="2400" dirty="0"/>
              <a:t>匹配节点通过路径传送数据到</a:t>
            </a:r>
            <a:r>
              <a:rPr lang="en-US" altLang="zh-CN" sz="2400" dirty="0"/>
              <a:t>Sink</a:t>
            </a:r>
            <a:r>
              <a:rPr lang="zh-CN" altLang="en-US" sz="2400" dirty="0"/>
              <a:t>节点</a:t>
            </a:r>
          </a:p>
          <a:p>
            <a:pPr>
              <a:lnSpc>
                <a:spcPct val="90000"/>
              </a:lnSpc>
            </a:pPr>
            <a:r>
              <a:rPr lang="zh-CN" altLang="en-US" sz="2400" dirty="0"/>
              <a:t>三个阶段：</a:t>
            </a:r>
          </a:p>
          <a:p>
            <a:pPr lvl="1">
              <a:lnSpc>
                <a:spcPct val="90000"/>
              </a:lnSpc>
            </a:pPr>
            <a:r>
              <a:rPr lang="zh-CN" altLang="en-US" sz="2000" dirty="0"/>
              <a:t>兴趣扩散（采用泛洪）；</a:t>
            </a:r>
          </a:p>
          <a:p>
            <a:pPr lvl="1">
              <a:lnSpc>
                <a:spcPct val="90000"/>
              </a:lnSpc>
            </a:pPr>
            <a:r>
              <a:rPr lang="zh-CN" altLang="en-US" sz="2000" dirty="0"/>
              <a:t>梯度建立（反向建立）；</a:t>
            </a:r>
          </a:p>
          <a:p>
            <a:pPr lvl="1">
              <a:lnSpc>
                <a:spcPct val="90000"/>
              </a:lnSpc>
            </a:pPr>
            <a:r>
              <a:rPr lang="zh-CN" altLang="en-US" sz="2000" dirty="0"/>
              <a:t>强化路径（</a:t>
            </a:r>
            <a:r>
              <a:rPr lang="en-US" altLang="zh-CN" sz="2000" dirty="0"/>
              <a:t>Sink</a:t>
            </a:r>
            <a:r>
              <a:rPr lang="zh-CN" altLang="en-US" sz="2000" dirty="0"/>
              <a:t>节点会收到多条路径，选最优路径，进行加强，以后的数据按照加强路径传送）</a:t>
            </a:r>
          </a:p>
        </p:txBody>
      </p:sp>
      <p:graphicFrame>
        <p:nvGraphicFramePr>
          <p:cNvPr id="2" name="对象 1"/>
          <p:cNvGraphicFramePr>
            <a:graphicFrameLocks noGrp="1" noChangeAspect="1"/>
          </p:cNvGraphicFramePr>
          <p:nvPr>
            <p:extLst>
              <p:ext uri="{D42A27DB-BD31-4B8C-83A1-F6EECF244321}">
                <p14:modId xmlns:p14="http://schemas.microsoft.com/office/powerpoint/2010/main" val="142080763"/>
              </p:ext>
            </p:extLst>
          </p:nvPr>
        </p:nvGraphicFramePr>
        <p:xfrm>
          <a:off x="971600" y="4509120"/>
          <a:ext cx="7086600" cy="2206625"/>
        </p:xfrm>
        <a:graphic>
          <a:graphicData uri="http://schemas.openxmlformats.org/presentationml/2006/ole">
            <mc:AlternateContent xmlns:mc="http://schemas.openxmlformats.org/markup-compatibility/2006">
              <mc:Choice xmlns:v="urn:schemas-microsoft-com:vml" Requires="v">
                <p:oleObj spid="_x0000_s21524" name="Visio" r:id="rId3" imgW="6751761" imgH="2101433" progId="Visio.Drawing.11">
                  <p:embed/>
                </p:oleObj>
              </mc:Choice>
              <mc:Fallback>
                <p:oleObj name="Visio" r:id="rId3" imgW="6751761" imgH="2101433" progId="Visio.Drawing.11">
                  <p:embed/>
                  <p:pic>
                    <p:nvPicPr>
                      <p:cNvPr id="0" name="Object 1"/>
                      <p:cNvPicPr>
                        <a:picLocks noGrp="1" noChangeAspect="1" noChangeArrowheads="1"/>
                      </p:cNvPicPr>
                      <p:nvPr/>
                    </p:nvPicPr>
                    <p:blipFill>
                      <a:blip r:embed="rId4"/>
                      <a:srcRect/>
                      <a:stretch>
                        <a:fillRect/>
                      </a:stretch>
                    </p:blipFill>
                    <p:spPr bwMode="auto">
                      <a:xfrm>
                        <a:off x="971600" y="4509120"/>
                        <a:ext cx="7086600" cy="220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1809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idx="4294967295"/>
          </p:nvPr>
        </p:nvSpPr>
        <p:spPr>
          <a:xfrm>
            <a:off x="480739" y="116632"/>
            <a:ext cx="7716838" cy="614363"/>
          </a:xfrm>
        </p:spPr>
        <p:txBody>
          <a:bodyPr lIns="91440" tIns="45720" rIns="91440" bIns="45720" anchor="b">
            <a:noAutofit/>
          </a:bodyPr>
          <a:lstStyle/>
          <a:p>
            <a:r>
              <a:rPr lang="zh-CN" altLang="zh-CN" sz="3600" b="1">
                <a:solidFill>
                  <a:schemeClr val="tx1"/>
                </a:solidFill>
              </a:rPr>
              <a:t>谣传路由 </a:t>
            </a:r>
            <a:r>
              <a:rPr lang="en-US" altLang="zh-CN" sz="3600" b="1">
                <a:solidFill>
                  <a:schemeClr val="tx1"/>
                </a:solidFill>
              </a:rPr>
              <a:t>(rumor routing</a:t>
            </a:r>
            <a:r>
              <a:rPr lang="zh-CN" altLang="zh-CN" sz="3600" b="1">
                <a:solidFill>
                  <a:schemeClr val="tx1"/>
                </a:solidFill>
              </a:rPr>
              <a:t>）</a:t>
            </a:r>
            <a:endParaRPr lang="zh-CN" altLang="en-US" sz="3600" b="1"/>
          </a:p>
        </p:txBody>
      </p:sp>
      <p:sp>
        <p:nvSpPr>
          <p:cNvPr id="222211" name="内容占位符 2"/>
          <p:cNvSpPr>
            <a:spLocks noGrp="1"/>
          </p:cNvSpPr>
          <p:nvPr>
            <p:ph idx="4294967295"/>
          </p:nvPr>
        </p:nvSpPr>
        <p:spPr>
          <a:xfrm>
            <a:off x="51370" y="908720"/>
            <a:ext cx="8625086" cy="3384376"/>
          </a:xfrm>
        </p:spPr>
        <p:txBody>
          <a:bodyPr lIns="91440" tIns="45720" rIns="91440" bIns="45720"/>
          <a:lstStyle/>
          <a:p>
            <a:pPr marL="285750" indent="-285750"/>
            <a:r>
              <a:rPr lang="zh-CN" altLang="zh-CN" sz="2000" dirty="0"/>
              <a:t>有些传感器网络的应用中，数据传输量较少或者已知事件区域</a:t>
            </a:r>
            <a:r>
              <a:rPr lang="zh-CN" altLang="en-US" sz="2000" dirty="0"/>
              <a:t>。</a:t>
            </a:r>
            <a:r>
              <a:rPr lang="zh-CN" altLang="zh-CN" sz="2000" dirty="0"/>
              <a:t>定向扩散路由并不是高效的路由机制。</a:t>
            </a:r>
            <a:r>
              <a:rPr lang="zh-CN" altLang="en-US" sz="2000" dirty="0"/>
              <a:t> </a:t>
            </a:r>
            <a:r>
              <a:rPr lang="en-US" altLang="zh-CN" sz="2000" dirty="0" err="1"/>
              <a:t>Boulis</a:t>
            </a:r>
            <a:r>
              <a:rPr lang="en-US" altLang="zh-CN" sz="2000" dirty="0"/>
              <a:t> </a:t>
            </a:r>
            <a:r>
              <a:rPr lang="zh-CN" altLang="zh-CN" sz="2000" dirty="0"/>
              <a:t>等人提出了谣传路由</a:t>
            </a:r>
            <a:r>
              <a:rPr lang="en-US" altLang="zh-CN" sz="2000" dirty="0"/>
              <a:t>,</a:t>
            </a:r>
            <a:r>
              <a:rPr lang="zh-CN" altLang="zh-CN" sz="2000" dirty="0"/>
              <a:t>适用于数据传输量较小的传感器网络。</a:t>
            </a:r>
          </a:p>
          <a:p>
            <a:pPr marL="285750" indent="-285750"/>
            <a:r>
              <a:rPr lang="zh-CN" altLang="zh-CN" sz="2000" dirty="0"/>
              <a:t>谣传路由机制引入了查询消息的单播随机转发，克服了使用洪泛方式建立转发路径带来的开销过大问题。它的基本思想是：</a:t>
            </a:r>
            <a:endParaRPr lang="zh-CN" altLang="en-US" sz="2000" dirty="0"/>
          </a:p>
          <a:p>
            <a:pPr marL="762000" lvl="1"/>
            <a:r>
              <a:rPr lang="zh-CN" altLang="zh-CN" sz="2000" dirty="0"/>
              <a:t>事件区域中的传感器节点产生代理（</a:t>
            </a:r>
            <a:r>
              <a:rPr lang="zh-CN" altLang="en-US" sz="2000" dirty="0"/>
              <a:t> </a:t>
            </a:r>
            <a:r>
              <a:rPr lang="en-US" altLang="zh-CN" sz="2000" dirty="0"/>
              <a:t>agent </a:t>
            </a:r>
            <a:r>
              <a:rPr lang="zh-CN" altLang="zh-CN" sz="2000" dirty="0"/>
              <a:t>） 消息， 代理消息沿随机路径向外扩散传播</a:t>
            </a:r>
            <a:r>
              <a:rPr lang="zh-CN" altLang="en-US" sz="2000" dirty="0"/>
              <a:t>。</a:t>
            </a:r>
          </a:p>
          <a:p>
            <a:pPr marL="762000" lvl="1"/>
            <a:r>
              <a:rPr lang="zh-CN" altLang="zh-CN" sz="2000" dirty="0"/>
              <a:t> 同时汇聚节点发送的查询消息也沿随机路径在网络中传播。当代理消息和查询消息的传输路径交叉在一起时， 就会形成一条汇聚节点到事件区域的完整路径。</a:t>
            </a:r>
            <a:endParaRPr lang="zh-CN" altLang="en-US" sz="2000" dirty="0"/>
          </a:p>
        </p:txBody>
      </p:sp>
      <p:pic>
        <p:nvPicPr>
          <p:cNvPr id="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3964054"/>
            <a:ext cx="3611860" cy="285696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93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611188" y="0"/>
            <a:ext cx="8001000" cy="1216025"/>
          </a:xfrm>
        </p:spPr>
        <p:txBody>
          <a:bodyPr>
            <a:normAutofit/>
          </a:bodyPr>
          <a:lstStyle/>
          <a:p>
            <a:pPr algn="ctr" eaLnBrk="1" hangingPunct="1"/>
            <a:r>
              <a:rPr lang="zh-CN" altLang="en-US" sz="3600" b="1" dirty="0" smtClean="0">
                <a:latin typeface="+mn-ea"/>
                <a:ea typeface="+mn-ea"/>
              </a:rPr>
              <a:t>层次路由</a:t>
            </a:r>
          </a:p>
        </p:txBody>
      </p:sp>
      <p:sp>
        <p:nvSpPr>
          <p:cNvPr id="61479" name="Text Box 39"/>
          <p:cNvSpPr txBox="1">
            <a:spLocks noChangeArrowheads="1"/>
          </p:cNvSpPr>
          <p:nvPr/>
        </p:nvSpPr>
        <p:spPr bwMode="auto">
          <a:xfrm>
            <a:off x="7020273" y="2420938"/>
            <a:ext cx="197971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600"/>
              </a:spcBef>
              <a:buClr>
                <a:srgbClr val="C0504D"/>
              </a:buClr>
              <a:buFont typeface="Wingdings" pitchFamily="2" charset="2"/>
              <a:buChar char="s"/>
            </a:pPr>
            <a:r>
              <a:rPr lang="zh-CN" altLang="en-US" sz="1600" b="1" dirty="0">
                <a:latin typeface="Times New Roman" pitchFamily="18" charset="0"/>
              </a:rPr>
              <a:t>网络通常被划分</a:t>
            </a:r>
            <a:r>
              <a:rPr lang="zh-CN" altLang="en-US" sz="1600" b="1" dirty="0" smtClean="0">
                <a:latin typeface="Times New Roman" pitchFamily="18" charset="0"/>
              </a:rPr>
              <a:t>为簇</a:t>
            </a:r>
            <a:r>
              <a:rPr lang="en-US" altLang="zh-CN" sz="1600" b="1" dirty="0">
                <a:latin typeface="Times New Roman" pitchFamily="18" charset="0"/>
              </a:rPr>
              <a:t>(cluster)</a:t>
            </a:r>
            <a:r>
              <a:rPr lang="zh-CN" altLang="en-US" sz="1600" b="1" dirty="0">
                <a:latin typeface="Times New Roman" pitchFamily="18" charset="0"/>
              </a:rPr>
              <a:t> </a:t>
            </a:r>
            <a:r>
              <a:rPr lang="zh-CN" altLang="en-US" sz="1600" b="1" dirty="0" smtClean="0">
                <a:latin typeface="Times New Roman" pitchFamily="18" charset="0"/>
              </a:rPr>
              <a:t>：  簇</a:t>
            </a:r>
            <a:r>
              <a:rPr lang="zh-CN" altLang="en-US" sz="1600" b="1" dirty="0">
                <a:latin typeface="Times New Roman" pitchFamily="18" charset="0"/>
              </a:rPr>
              <a:t>首</a:t>
            </a:r>
            <a:r>
              <a:rPr lang="en-US" altLang="zh-CN" sz="1600" b="1" dirty="0">
                <a:latin typeface="Times New Roman" pitchFamily="18" charset="0"/>
              </a:rPr>
              <a:t>(cluster head)</a:t>
            </a:r>
            <a:r>
              <a:rPr lang="zh-CN" altLang="en-US" sz="1600" b="1" dirty="0">
                <a:latin typeface="Times New Roman" pitchFamily="18" charset="0"/>
              </a:rPr>
              <a:t>和簇成员</a:t>
            </a:r>
            <a:r>
              <a:rPr lang="en-US" altLang="zh-CN" sz="1600" b="1" dirty="0">
                <a:latin typeface="Times New Roman" pitchFamily="18" charset="0"/>
              </a:rPr>
              <a:t>(cluster member)</a:t>
            </a:r>
            <a:r>
              <a:rPr lang="zh-CN" altLang="en-US" sz="1600" b="1" dirty="0">
                <a:latin typeface="Times New Roman" pitchFamily="18" charset="0"/>
              </a:rPr>
              <a:t>。</a:t>
            </a:r>
          </a:p>
        </p:txBody>
      </p:sp>
      <p:sp>
        <p:nvSpPr>
          <p:cNvPr id="116" name="内容占位符 2"/>
          <p:cNvSpPr txBox="1">
            <a:spLocks/>
          </p:cNvSpPr>
          <p:nvPr/>
        </p:nvSpPr>
        <p:spPr bwMode="auto">
          <a:xfrm>
            <a:off x="2123728" y="5899745"/>
            <a:ext cx="4373562" cy="409575"/>
          </a:xfrm>
          <a:prstGeom prst="rect">
            <a:avLst/>
          </a:prstGeom>
          <a:noFill/>
          <a:ln w="9525">
            <a:noFill/>
            <a:miter lim="800000"/>
            <a:headEnd/>
            <a:tailEnd/>
          </a:ln>
        </p:spPr>
        <p:txBody>
          <a:bodyPr/>
          <a:lstStyle>
            <a:lvl1pPr marL="469900" indent="-469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rgbClr val="C0504D"/>
              </a:buClr>
              <a:buFont typeface="Wingdings" pitchFamily="2" charset="2"/>
              <a:buNone/>
            </a:pPr>
            <a:r>
              <a:rPr lang="zh-CN" altLang="en-US" sz="1600" dirty="0" smtClean="0">
                <a:solidFill>
                  <a:prstClr val="black"/>
                </a:solidFill>
              </a:rPr>
              <a:t>层次</a:t>
            </a:r>
            <a:r>
              <a:rPr lang="zh-CN" altLang="en-US" sz="1600" dirty="0">
                <a:solidFill>
                  <a:prstClr val="black"/>
                </a:solidFill>
              </a:rPr>
              <a:t>路由体系结构</a:t>
            </a:r>
            <a:endParaRPr lang="en-US" altLang="zh-CN" sz="1600" dirty="0">
              <a:solidFill>
                <a:prstClr val="black"/>
              </a:solidFill>
            </a:endParaRPr>
          </a:p>
        </p:txBody>
      </p:sp>
      <p:pic>
        <p:nvPicPr>
          <p:cNvPr id="61490"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9" y="2133600"/>
            <a:ext cx="6696744"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1" name="Text Box 51"/>
          <p:cNvSpPr txBox="1">
            <a:spLocks noChangeArrowheads="1"/>
          </p:cNvSpPr>
          <p:nvPr/>
        </p:nvSpPr>
        <p:spPr bwMode="auto">
          <a:xfrm>
            <a:off x="323850" y="1295702"/>
            <a:ext cx="53292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9900" indent="-469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buClr>
                <a:srgbClr val="C0504D"/>
              </a:buClr>
              <a:buFont typeface="Wingdings" pitchFamily="2" charset="2"/>
              <a:buNone/>
            </a:pPr>
            <a:r>
              <a:rPr lang="en-US" altLang="zh-CN" sz="3200" dirty="0" smtClean="0">
                <a:solidFill>
                  <a:srgbClr val="993300"/>
                </a:solidFill>
                <a:latin typeface="Times New Roman" pitchFamily="18" charset="0"/>
              </a:rPr>
              <a:t>Hierarchical </a:t>
            </a:r>
            <a:r>
              <a:rPr lang="en-US" altLang="zh-CN" sz="3200" dirty="0">
                <a:solidFill>
                  <a:srgbClr val="993300"/>
                </a:solidFill>
                <a:latin typeface="Times New Roman" pitchFamily="18" charset="0"/>
              </a:rPr>
              <a:t>Topology</a:t>
            </a:r>
          </a:p>
        </p:txBody>
      </p:sp>
    </p:spTree>
    <p:extLst>
      <p:ext uri="{BB962C8B-B14F-4D97-AF65-F5344CB8AC3E}">
        <p14:creationId xmlns:p14="http://schemas.microsoft.com/office/powerpoint/2010/main" val="938134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idx="4294967295"/>
          </p:nvPr>
        </p:nvSpPr>
        <p:spPr>
          <a:xfrm>
            <a:off x="611188" y="1"/>
            <a:ext cx="8001000" cy="1033572"/>
          </a:xfrm>
        </p:spPr>
        <p:txBody>
          <a:bodyPr>
            <a:normAutofit/>
          </a:bodyPr>
          <a:lstStyle/>
          <a:p>
            <a:pPr algn="ctr" eaLnBrk="1" hangingPunct="1"/>
            <a:r>
              <a:rPr lang="zh-CN" altLang="en-US" sz="3600" b="1" dirty="0" smtClean="0">
                <a:latin typeface="+mn-ea"/>
                <a:ea typeface="+mn-ea"/>
              </a:rPr>
              <a:t>层次路由</a:t>
            </a:r>
          </a:p>
        </p:txBody>
      </p:sp>
      <p:sp>
        <p:nvSpPr>
          <p:cNvPr id="75781" name="Text Box 5"/>
          <p:cNvSpPr txBox="1">
            <a:spLocks noChangeArrowheads="1"/>
          </p:cNvSpPr>
          <p:nvPr/>
        </p:nvSpPr>
        <p:spPr bwMode="auto">
          <a:xfrm>
            <a:off x="323850" y="1628800"/>
            <a:ext cx="82804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pitchFamily="34" charset="0"/>
                <a:ea typeface="宋体" pitchFamily="2" charset="-122"/>
              </a:defRPr>
            </a:lvl1pPr>
            <a:lvl2pPr marL="800100" indent="-342900" eaLnBrk="0" hangingPunct="0">
              <a:defRPr>
                <a:solidFill>
                  <a:schemeClr val="tx1"/>
                </a:solidFill>
                <a:latin typeface="Arial" pitchFamily="34" charset="0"/>
                <a:ea typeface="宋体" pitchFamily="2" charset="-122"/>
              </a:defRPr>
            </a:lvl2pPr>
            <a:lvl3pPr marL="1257300" indent="-342900" eaLnBrk="0" hangingPunct="0">
              <a:defRPr>
                <a:solidFill>
                  <a:schemeClr val="tx1"/>
                </a:solidFill>
                <a:latin typeface="Arial" pitchFamily="34" charset="0"/>
                <a:ea typeface="宋体" pitchFamily="2" charset="-122"/>
              </a:defRPr>
            </a:lvl3pPr>
            <a:lvl4pPr marL="1714500" indent="-342900" eaLnBrk="0" hangingPunct="0">
              <a:defRPr>
                <a:solidFill>
                  <a:schemeClr val="tx1"/>
                </a:solidFill>
                <a:latin typeface="Arial" pitchFamily="34" charset="0"/>
                <a:ea typeface="宋体" pitchFamily="2" charset="-122"/>
              </a:defRPr>
            </a:lvl4pPr>
            <a:lvl5pPr marL="2171700" indent="-342900" eaLnBrk="0" hangingPunct="0">
              <a:defRPr>
                <a:solidFill>
                  <a:schemeClr val="tx1"/>
                </a:solidFill>
                <a:latin typeface="Arial" pitchFamily="34" charset="0"/>
                <a:ea typeface="宋体" pitchFamily="2" charset="-122"/>
              </a:defRPr>
            </a:lvl5pPr>
            <a:lvl6pPr marL="2628900" indent="-342900" eaLnBrk="0" fontAlgn="base" hangingPunct="0">
              <a:spcBef>
                <a:spcPct val="0"/>
              </a:spcBef>
              <a:spcAft>
                <a:spcPct val="0"/>
              </a:spcAft>
              <a:defRPr>
                <a:solidFill>
                  <a:schemeClr val="tx1"/>
                </a:solidFill>
                <a:latin typeface="Arial" pitchFamily="34" charset="0"/>
                <a:ea typeface="宋体" pitchFamily="2" charset="-122"/>
              </a:defRPr>
            </a:lvl6pPr>
            <a:lvl7pPr marL="3086100" indent="-342900" eaLnBrk="0" fontAlgn="base" hangingPunct="0">
              <a:spcBef>
                <a:spcPct val="0"/>
              </a:spcBef>
              <a:spcAft>
                <a:spcPct val="0"/>
              </a:spcAft>
              <a:defRPr>
                <a:solidFill>
                  <a:schemeClr val="tx1"/>
                </a:solidFill>
                <a:latin typeface="Arial" pitchFamily="34" charset="0"/>
                <a:ea typeface="宋体" pitchFamily="2" charset="-122"/>
              </a:defRPr>
            </a:lvl7pPr>
            <a:lvl8pPr marL="3543300" indent="-342900" eaLnBrk="0" fontAlgn="base" hangingPunct="0">
              <a:spcBef>
                <a:spcPct val="0"/>
              </a:spcBef>
              <a:spcAft>
                <a:spcPct val="0"/>
              </a:spcAft>
              <a:defRPr>
                <a:solidFill>
                  <a:schemeClr val="tx1"/>
                </a:solidFill>
                <a:latin typeface="Arial" pitchFamily="34" charset="0"/>
                <a:ea typeface="宋体" pitchFamily="2" charset="-122"/>
              </a:defRPr>
            </a:lvl8pPr>
            <a:lvl9pPr marL="4000500" indent="-3429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spcBef>
                <a:spcPts val="600"/>
              </a:spcBef>
              <a:buFontTx/>
              <a:buAutoNum type="arabicParenBoth"/>
            </a:pPr>
            <a:r>
              <a:rPr lang="zh-CN" altLang="en-US" sz="2000" dirty="0"/>
              <a:t>成员节点大部分时间可以关闭通信模块，由簇头构成一个更上一层的连通网络来负责数据的长距离路由转发。这样既保证了原有覆盖范围内的数据通信，也在很大程度上节省了网络能量</a:t>
            </a:r>
            <a:r>
              <a:rPr lang="zh-CN" altLang="en-US" sz="2000" dirty="0" smtClean="0"/>
              <a:t>；</a:t>
            </a:r>
            <a:endParaRPr lang="zh-CN" altLang="en-US" sz="2000" dirty="0"/>
          </a:p>
          <a:p>
            <a:pPr eaLnBrk="1" hangingPunct="1">
              <a:lnSpc>
                <a:spcPct val="150000"/>
              </a:lnSpc>
              <a:spcBef>
                <a:spcPts val="600"/>
              </a:spcBef>
            </a:pPr>
            <a:r>
              <a:rPr lang="en-US" altLang="zh-CN" sz="2000" dirty="0"/>
              <a:t>(2) </a:t>
            </a:r>
            <a:r>
              <a:rPr lang="zh-CN" altLang="en-US" sz="2000" dirty="0"/>
              <a:t>簇头融合了成员节点的数据之后再进行转发，减少了数据通信量，从而节省了网络能量</a:t>
            </a:r>
            <a:r>
              <a:rPr lang="zh-CN" altLang="en-US" sz="2000" dirty="0" smtClean="0"/>
              <a:t>；</a:t>
            </a:r>
            <a:endParaRPr lang="zh-CN" altLang="en-US" sz="2000" dirty="0"/>
          </a:p>
          <a:p>
            <a:pPr eaLnBrk="1" hangingPunct="1">
              <a:lnSpc>
                <a:spcPct val="150000"/>
              </a:lnSpc>
              <a:spcBef>
                <a:spcPts val="600"/>
              </a:spcBef>
            </a:pPr>
            <a:r>
              <a:rPr lang="en-US" altLang="zh-CN" sz="2000" dirty="0"/>
              <a:t>(3) </a:t>
            </a:r>
            <a:r>
              <a:rPr lang="zh-CN" altLang="en-US" sz="2000" dirty="0"/>
              <a:t>成员节点的功能比较简单，无须维护复杂的路由信息。这大大减少了网络中路由控制信息的数量，减少了通信量</a:t>
            </a:r>
            <a:r>
              <a:rPr lang="zh-CN" altLang="en-US" sz="2000" dirty="0" smtClean="0"/>
              <a:t>；</a:t>
            </a:r>
            <a:endParaRPr lang="zh-CN" altLang="en-US" sz="2000" dirty="0"/>
          </a:p>
          <a:p>
            <a:pPr eaLnBrk="1" hangingPunct="1">
              <a:lnSpc>
                <a:spcPct val="150000"/>
              </a:lnSpc>
              <a:spcBef>
                <a:spcPts val="600"/>
              </a:spcBef>
            </a:pPr>
            <a:r>
              <a:rPr lang="en-US" altLang="zh-CN" sz="2000" dirty="0"/>
              <a:t>(4) </a:t>
            </a:r>
            <a:r>
              <a:rPr lang="zh-CN" altLang="en-US" sz="2000" dirty="0"/>
              <a:t>分簇拓扑结构便于管理，有利于分布式算法的应用，可以对系统变化做出快速反应，具有较好的可扩展性，适合大规模网络</a:t>
            </a:r>
            <a:r>
              <a:rPr lang="zh-CN" altLang="en-US" sz="2000" dirty="0" smtClean="0"/>
              <a:t>；</a:t>
            </a:r>
            <a:endParaRPr lang="zh-CN" altLang="en-US" sz="2000" dirty="0"/>
          </a:p>
          <a:p>
            <a:pPr eaLnBrk="1" hangingPunct="1">
              <a:lnSpc>
                <a:spcPct val="150000"/>
              </a:lnSpc>
              <a:spcBef>
                <a:spcPts val="600"/>
              </a:spcBef>
            </a:pPr>
            <a:r>
              <a:rPr lang="en-US" altLang="zh-CN" sz="2000" dirty="0"/>
              <a:t>(5) </a:t>
            </a:r>
            <a:r>
              <a:rPr lang="zh-CN" altLang="en-US" sz="2000" dirty="0"/>
              <a:t>与平面路由相比，更容易克服传感器节点移动带来的问题。</a:t>
            </a:r>
          </a:p>
        </p:txBody>
      </p:sp>
      <p:sp>
        <p:nvSpPr>
          <p:cNvPr id="75784" name="Text Box 8"/>
          <p:cNvSpPr txBox="1">
            <a:spLocks noChangeArrowheads="1"/>
          </p:cNvSpPr>
          <p:nvPr/>
        </p:nvSpPr>
        <p:spPr bwMode="auto">
          <a:xfrm>
            <a:off x="251520" y="1033572"/>
            <a:ext cx="8280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69900" indent="-469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buClr>
                <a:srgbClr val="C0504D"/>
              </a:buClr>
              <a:buFont typeface="Wingdings" pitchFamily="2" charset="2"/>
              <a:buNone/>
            </a:pPr>
            <a:r>
              <a:rPr lang="zh-CN" altLang="en-US" sz="2400" b="1" dirty="0" smtClean="0">
                <a:latin typeface="Verdana" pitchFamily="34" charset="0"/>
              </a:rPr>
              <a:t>分</a:t>
            </a:r>
            <a:r>
              <a:rPr lang="zh-CN" altLang="en-US" sz="2400" b="1" dirty="0">
                <a:latin typeface="Verdana" pitchFamily="34" charset="0"/>
              </a:rPr>
              <a:t>簇路由机制优点</a:t>
            </a:r>
            <a:r>
              <a:rPr lang="en-US" altLang="zh-CN" sz="2400" b="1" dirty="0">
                <a:latin typeface="Verdana" pitchFamily="34" charset="0"/>
              </a:rPr>
              <a:t>:</a:t>
            </a:r>
          </a:p>
        </p:txBody>
      </p:sp>
    </p:spTree>
    <p:extLst>
      <p:ext uri="{BB962C8B-B14F-4D97-AF65-F5344CB8AC3E}">
        <p14:creationId xmlns:p14="http://schemas.microsoft.com/office/powerpoint/2010/main" val="147107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vert="horz" lIns="91440" tIns="45720" rIns="91440" bIns="45720" rtlCol="0" anchor="ctr">
            <a:normAutofit/>
          </a:bodyPr>
          <a:lstStyle/>
          <a:p>
            <a:r>
              <a:rPr lang="en-US" altLang="zh-CN" sz="3600" b="1"/>
              <a:t>LEACH</a:t>
            </a:r>
            <a:r>
              <a:rPr lang="zh-CN" altLang="en-US" sz="3600" b="1"/>
              <a:t>算法</a:t>
            </a:r>
          </a:p>
        </p:txBody>
      </p:sp>
      <p:sp>
        <p:nvSpPr>
          <p:cNvPr id="169987" name="Rectangle 3"/>
          <p:cNvSpPr>
            <a:spLocks noGrp="1" noChangeArrowheads="1"/>
          </p:cNvSpPr>
          <p:nvPr>
            <p:ph type="body" idx="1"/>
          </p:nvPr>
        </p:nvSpPr>
        <p:spPr>
          <a:xfrm>
            <a:off x="762000" y="1295400"/>
            <a:ext cx="8130480" cy="4724400"/>
          </a:xfrm>
        </p:spPr>
        <p:txBody>
          <a:bodyPr>
            <a:normAutofit/>
          </a:bodyPr>
          <a:lstStyle/>
          <a:p>
            <a:pPr>
              <a:lnSpc>
                <a:spcPct val="150000"/>
              </a:lnSpc>
              <a:buFont typeface="Wingdings" pitchFamily="2" charset="2"/>
              <a:buChar char="n"/>
            </a:pPr>
            <a:r>
              <a:rPr lang="zh-CN" altLang="en-US" sz="2400" dirty="0"/>
              <a:t>网络按照周期工作，每个周期分为两个阶段：</a:t>
            </a:r>
          </a:p>
          <a:p>
            <a:pPr lvl="1">
              <a:lnSpc>
                <a:spcPct val="150000"/>
              </a:lnSpc>
              <a:buFont typeface="Wingdings" pitchFamily="2" charset="2"/>
              <a:buChar char="Ø"/>
            </a:pPr>
            <a:r>
              <a:rPr lang="zh-CN" altLang="en-US" sz="2000" dirty="0"/>
              <a:t>簇头建立阶段：</a:t>
            </a:r>
          </a:p>
          <a:p>
            <a:pPr lvl="2">
              <a:spcBef>
                <a:spcPts val="600"/>
              </a:spcBef>
            </a:pPr>
            <a:r>
              <a:rPr lang="zh-CN" altLang="en-US" sz="2000" dirty="0"/>
              <a:t>节点运行算法，确定本次自己是否成为簇头（选簇）；</a:t>
            </a:r>
          </a:p>
          <a:p>
            <a:pPr lvl="2">
              <a:spcBef>
                <a:spcPts val="600"/>
              </a:spcBef>
            </a:pPr>
            <a:r>
              <a:rPr lang="zh-CN" altLang="en-US" sz="2000" dirty="0"/>
              <a:t>簇头节点广播自己成为簇头的事实；</a:t>
            </a:r>
          </a:p>
          <a:p>
            <a:pPr lvl="2">
              <a:spcBef>
                <a:spcPts val="600"/>
              </a:spcBef>
            </a:pPr>
            <a:r>
              <a:rPr lang="zh-CN" altLang="en-US" sz="2000" dirty="0"/>
              <a:t>其他非簇头节点按照信号强弱选择应该加入的簇头，并通知该簇头节点；</a:t>
            </a:r>
          </a:p>
          <a:p>
            <a:pPr lvl="2">
              <a:spcBef>
                <a:spcPts val="600"/>
              </a:spcBef>
            </a:pPr>
            <a:r>
              <a:rPr lang="zh-CN" altLang="en-US" sz="2000" dirty="0"/>
              <a:t>簇头节点按照</a:t>
            </a:r>
            <a:r>
              <a:rPr lang="en-US" altLang="zh-CN" sz="2000" dirty="0"/>
              <a:t>TDMA</a:t>
            </a:r>
            <a:r>
              <a:rPr lang="zh-CN" altLang="en-US" sz="2000" dirty="0"/>
              <a:t>的调度，给依附于他的节点分配时间片；</a:t>
            </a:r>
          </a:p>
          <a:p>
            <a:pPr lvl="1">
              <a:lnSpc>
                <a:spcPct val="150000"/>
              </a:lnSpc>
              <a:spcBef>
                <a:spcPts val="1200"/>
              </a:spcBef>
              <a:buFont typeface="Wingdings" pitchFamily="2" charset="2"/>
              <a:buChar char="Ø"/>
            </a:pPr>
            <a:r>
              <a:rPr lang="zh-CN" altLang="en-US" sz="2000" dirty="0"/>
              <a:t>数据传输阶段：</a:t>
            </a:r>
          </a:p>
          <a:p>
            <a:pPr lvl="2">
              <a:lnSpc>
                <a:spcPct val="150000"/>
              </a:lnSpc>
            </a:pPr>
            <a:r>
              <a:rPr lang="zh-CN" altLang="en-US" sz="2000" dirty="0"/>
              <a:t>节点在分配给他的时间片上发送数据；</a:t>
            </a:r>
          </a:p>
          <a:p>
            <a:pPr>
              <a:lnSpc>
                <a:spcPct val="150000"/>
              </a:lnSpc>
              <a:buFont typeface="Wingdings" pitchFamily="2" charset="2"/>
              <a:buNone/>
            </a:pPr>
            <a:endParaRPr lang="en-US" altLang="zh-CN" sz="2800" dirty="0"/>
          </a:p>
        </p:txBody>
      </p:sp>
    </p:spTree>
    <p:extLst>
      <p:ext uri="{BB962C8B-B14F-4D97-AF65-F5344CB8AC3E}">
        <p14:creationId xmlns:p14="http://schemas.microsoft.com/office/powerpoint/2010/main" val="2701403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zh-CN" altLang="en-US" sz="3600" b="1" dirty="0"/>
              <a:t>簇头</a:t>
            </a:r>
            <a:r>
              <a:rPr lang="zh-CN" altLang="en-US" sz="3600" b="1" dirty="0" smtClean="0"/>
              <a:t>选举</a:t>
            </a:r>
            <a:endParaRPr lang="zh-CN" altLang="en-US" sz="3600" b="1" dirty="0"/>
          </a:p>
        </p:txBody>
      </p:sp>
      <p:sp>
        <p:nvSpPr>
          <p:cNvPr id="168963" name="Rectangle 3"/>
          <p:cNvSpPr>
            <a:spLocks noGrp="1" noChangeArrowheads="1"/>
          </p:cNvSpPr>
          <p:nvPr>
            <p:ph type="body" idx="1"/>
          </p:nvPr>
        </p:nvSpPr>
        <p:spPr/>
        <p:txBody>
          <a:bodyPr>
            <a:normAutofit lnSpcReduction="10000"/>
          </a:bodyPr>
          <a:lstStyle/>
          <a:p>
            <a:pPr>
              <a:lnSpc>
                <a:spcPct val="110000"/>
              </a:lnSpc>
              <a:buFont typeface="Wingdings" pitchFamily="2" charset="2"/>
              <a:buChar char="n"/>
            </a:pPr>
            <a:r>
              <a:rPr lang="zh-CN" altLang="en-US" sz="2400" dirty="0"/>
              <a:t>每个传感器节点选择</a:t>
            </a:r>
            <a:r>
              <a:rPr lang="en-US" altLang="zh-CN" sz="2400" dirty="0"/>
              <a:t>[0</a:t>
            </a:r>
            <a:r>
              <a:rPr lang="zh-CN" altLang="en-US" sz="2400" dirty="0"/>
              <a:t>，</a:t>
            </a:r>
            <a:r>
              <a:rPr lang="en-US" altLang="zh-CN" sz="2400" dirty="0"/>
              <a:t>1]</a:t>
            </a:r>
            <a:r>
              <a:rPr lang="zh-CN" altLang="en-US" sz="2400" dirty="0"/>
              <a:t>之间的一个随机数，如果选定的值小于某一个</a:t>
            </a:r>
            <a:r>
              <a:rPr lang="zh-CN" altLang="en-US" sz="2400" dirty="0" smtClean="0"/>
              <a:t>阈值</a:t>
            </a:r>
            <a:r>
              <a:rPr lang="en-US" altLang="zh-CN" sz="2400" dirty="0" smtClean="0"/>
              <a:t>T(n)</a:t>
            </a:r>
            <a:r>
              <a:rPr lang="zh-CN" altLang="en-US" sz="2400" dirty="0" smtClean="0"/>
              <a:t>，</a:t>
            </a:r>
            <a:r>
              <a:rPr lang="zh-CN" altLang="en-US" sz="2400" dirty="0"/>
              <a:t>那么这个节点成为簇头节点</a:t>
            </a:r>
            <a:r>
              <a:rPr lang="zh-CN" altLang="en-US" sz="2400" dirty="0" smtClean="0"/>
              <a:t>，阈值计算</a:t>
            </a:r>
            <a:r>
              <a:rPr lang="zh-CN" altLang="en-US" sz="2400" dirty="0"/>
              <a:t>如下：</a:t>
            </a:r>
          </a:p>
          <a:p>
            <a:pPr>
              <a:buFont typeface="Wingdings" pitchFamily="2" charset="2"/>
              <a:buNone/>
            </a:pPr>
            <a:endParaRPr lang="zh-CN" altLang="en-US" dirty="0"/>
          </a:p>
          <a:p>
            <a:pPr>
              <a:buFont typeface="Wingdings" pitchFamily="2" charset="2"/>
              <a:buNone/>
            </a:pPr>
            <a:endParaRPr lang="zh-CN" altLang="en-US" dirty="0"/>
          </a:p>
          <a:p>
            <a:pPr>
              <a:buFont typeface="Wingdings" pitchFamily="2" charset="2"/>
              <a:buNone/>
            </a:pPr>
            <a:r>
              <a:rPr lang="zh-CN" altLang="en-US" dirty="0"/>
              <a:t>    </a:t>
            </a:r>
          </a:p>
          <a:p>
            <a:pPr marL="1257300" indent="-457200">
              <a:buFont typeface="Wingdings" pitchFamily="2" charset="2"/>
              <a:buNone/>
            </a:pPr>
            <a:r>
              <a:rPr lang="en-US" altLang="zh-CN" sz="2400" dirty="0" smtClean="0">
                <a:latin typeface="仿宋" panose="02010609060101010101" pitchFamily="49" charset="-122"/>
                <a:ea typeface="仿宋" panose="02010609060101010101" pitchFamily="49" charset="-122"/>
              </a:rPr>
              <a:t>P: </a:t>
            </a:r>
            <a:r>
              <a:rPr lang="zh-CN" altLang="en-US" sz="2400" dirty="0" smtClean="0">
                <a:latin typeface="仿宋" panose="02010609060101010101" pitchFamily="49" charset="-122"/>
                <a:ea typeface="仿宋" panose="02010609060101010101" pitchFamily="49" charset="-122"/>
              </a:rPr>
              <a:t>簇头</a:t>
            </a:r>
            <a:r>
              <a:rPr lang="zh-CN" altLang="en-US" sz="2400" dirty="0">
                <a:latin typeface="仿宋" panose="02010609060101010101" pitchFamily="49" charset="-122"/>
                <a:ea typeface="仿宋" panose="02010609060101010101" pitchFamily="49" charset="-122"/>
              </a:rPr>
              <a:t>数量</a:t>
            </a:r>
            <a:r>
              <a:rPr lang="zh-CN" altLang="en-US" sz="2400" dirty="0" smtClean="0">
                <a:latin typeface="仿宋" panose="02010609060101010101" pitchFamily="49" charset="-122"/>
                <a:ea typeface="仿宋" panose="02010609060101010101" pitchFamily="49" charset="-122"/>
              </a:rPr>
              <a:t>占全体节点数的预期百分比 （例如 </a:t>
            </a:r>
            <a:r>
              <a:rPr lang="en-US" altLang="zh-CN" sz="2400" dirty="0" smtClean="0">
                <a:latin typeface="仿宋" panose="02010609060101010101" pitchFamily="49" charset="-122"/>
                <a:ea typeface="仿宋" panose="02010609060101010101" pitchFamily="49" charset="-122"/>
              </a:rPr>
              <a:t>0.05</a:t>
            </a:r>
            <a:r>
              <a:rPr lang="zh-CN" altLang="en-US" sz="2400" dirty="0" smtClean="0">
                <a:latin typeface="仿宋" panose="02010609060101010101" pitchFamily="49" charset="-122"/>
                <a:ea typeface="仿宋" panose="02010609060101010101" pitchFamily="49" charset="-122"/>
              </a:rPr>
              <a:t>）。</a:t>
            </a:r>
            <a:endParaRPr lang="en-US" altLang="zh-CN" sz="2400" dirty="0" smtClean="0">
              <a:latin typeface="仿宋" panose="02010609060101010101" pitchFamily="49" charset="-122"/>
              <a:ea typeface="仿宋" panose="02010609060101010101" pitchFamily="49" charset="-122"/>
            </a:endParaRPr>
          </a:p>
          <a:p>
            <a:pPr marL="1257300" indent="-457200">
              <a:buFont typeface="Wingdings" pitchFamily="2" charset="2"/>
              <a:buNone/>
            </a:pPr>
            <a:r>
              <a:rPr lang="en-US" altLang="zh-CN" sz="2400" dirty="0" smtClean="0">
                <a:latin typeface="仿宋" panose="02010609060101010101" pitchFamily="49" charset="-122"/>
                <a:ea typeface="仿宋" panose="02010609060101010101" pitchFamily="49" charset="-122"/>
              </a:rPr>
              <a:t>r: </a:t>
            </a:r>
            <a:r>
              <a:rPr lang="zh-CN" altLang="en-US" sz="2400" dirty="0">
                <a:latin typeface="仿宋" panose="02010609060101010101" pitchFamily="49" charset="-122"/>
                <a:ea typeface="仿宋" panose="02010609060101010101" pitchFamily="49" charset="-122"/>
              </a:rPr>
              <a:t>当前</a:t>
            </a:r>
            <a:r>
              <a:rPr lang="zh-CN" altLang="en-US" sz="2400" dirty="0" smtClean="0">
                <a:latin typeface="仿宋" panose="02010609060101010101" pitchFamily="49" charset="-122"/>
                <a:ea typeface="仿宋" panose="02010609060101010101" pitchFamily="49" charset="-122"/>
              </a:rPr>
              <a:t>回合数。</a:t>
            </a:r>
            <a:endParaRPr lang="en-US" altLang="zh-CN" sz="2400" dirty="0" smtClean="0">
              <a:latin typeface="仿宋" panose="02010609060101010101" pitchFamily="49" charset="-122"/>
              <a:ea typeface="仿宋" panose="02010609060101010101" pitchFamily="49" charset="-122"/>
            </a:endParaRPr>
          </a:p>
          <a:p>
            <a:pPr marL="1257300" indent="-457200">
              <a:buFont typeface="Wingdings" pitchFamily="2" charset="2"/>
              <a:buNone/>
            </a:pPr>
            <a:r>
              <a:rPr lang="en-US" altLang="zh-CN" sz="2400" dirty="0" smtClean="0">
                <a:latin typeface="仿宋" panose="02010609060101010101" pitchFamily="49" charset="-122"/>
                <a:ea typeface="仿宋" panose="02010609060101010101" pitchFamily="49" charset="-122"/>
              </a:rPr>
              <a:t>G; </a:t>
            </a:r>
            <a:r>
              <a:rPr lang="zh-CN" altLang="en-US" sz="2400" dirty="0" smtClean="0">
                <a:latin typeface="仿宋" panose="02010609060101010101" pitchFamily="49" charset="-122"/>
                <a:ea typeface="仿宋" panose="02010609060101010101" pitchFamily="49" charset="-122"/>
              </a:rPr>
              <a:t>在之前回合中还未当过簇头的节点集合。</a:t>
            </a:r>
            <a:endParaRPr lang="en-US" altLang="zh-CN" sz="2400" dirty="0" smtClean="0">
              <a:latin typeface="仿宋" panose="02010609060101010101" pitchFamily="49" charset="-122"/>
              <a:ea typeface="仿宋" panose="02010609060101010101" pitchFamily="49" charset="-122"/>
            </a:endParaRPr>
          </a:p>
        </p:txBody>
      </p:sp>
      <p:sp>
        <p:nvSpPr>
          <p:cNvPr id="16896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prstClr val="black"/>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708920"/>
            <a:ext cx="5038886" cy="1081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618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16632"/>
            <a:ext cx="4896544" cy="667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a:spLocks/>
          </p:cNvSpPr>
          <p:nvPr/>
        </p:nvSpPr>
        <p:spPr>
          <a:xfrm>
            <a:off x="395536" y="260648"/>
            <a:ext cx="3744416" cy="252028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1200"/>
              </a:spcBef>
            </a:pPr>
            <a:r>
              <a:rPr lang="en-US" altLang="zh-CN" sz="2800" b="1" dirty="0" smtClean="0">
                <a:solidFill>
                  <a:prstClr val="black"/>
                </a:solidFill>
                <a:latin typeface="宋体"/>
              </a:rPr>
              <a:t>LEACH:</a:t>
            </a:r>
          </a:p>
          <a:p>
            <a:pPr marL="268288" algn="l">
              <a:spcBef>
                <a:spcPts val="1200"/>
              </a:spcBef>
            </a:pPr>
            <a:r>
              <a:rPr lang="en-US" altLang="zh-CN" sz="2400" dirty="0" smtClean="0">
                <a:solidFill>
                  <a:prstClr val="black"/>
                </a:solidFill>
              </a:rPr>
              <a:t>Low-Energy </a:t>
            </a:r>
            <a:r>
              <a:rPr lang="en-US" altLang="zh-CN" sz="2400" dirty="0">
                <a:solidFill>
                  <a:prstClr val="black"/>
                </a:solidFill>
              </a:rPr>
              <a:t>Adaptive Clustering Hierarchy</a:t>
            </a:r>
            <a:endParaRPr lang="zh-CN" altLang="en-US" sz="2400" b="1" dirty="0" smtClean="0">
              <a:solidFill>
                <a:prstClr val="black"/>
              </a:solidFill>
              <a:latin typeface="宋体"/>
            </a:endParaRPr>
          </a:p>
        </p:txBody>
      </p:sp>
    </p:spTree>
    <p:extLst>
      <p:ext uri="{BB962C8B-B14F-4D97-AF65-F5344CB8AC3E}">
        <p14:creationId xmlns:p14="http://schemas.microsoft.com/office/powerpoint/2010/main" val="2045536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zh-CN" altLang="en-US" sz="4000" b="1" dirty="0" smtClean="0"/>
              <a:t>物联网发展历程</a:t>
            </a:r>
          </a:p>
        </p:txBody>
      </p:sp>
      <p:sp>
        <p:nvSpPr>
          <p:cNvPr id="4" name="右箭头 3"/>
          <p:cNvSpPr/>
          <p:nvPr/>
        </p:nvSpPr>
        <p:spPr>
          <a:xfrm>
            <a:off x="1" y="5580063"/>
            <a:ext cx="9144000" cy="714375"/>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defRPr/>
            </a:pPr>
            <a:endParaRPr lang="zh-CN" altLang="en-US" dirty="0">
              <a:solidFill>
                <a:prstClr val="black"/>
              </a:solidFill>
            </a:endParaRPr>
          </a:p>
        </p:txBody>
      </p:sp>
      <p:sp>
        <p:nvSpPr>
          <p:cNvPr id="7173" name="TextBox 4"/>
          <p:cNvSpPr txBox="1">
            <a:spLocks noChangeArrowheads="1"/>
          </p:cNvSpPr>
          <p:nvPr/>
        </p:nvSpPr>
        <p:spPr bwMode="auto">
          <a:xfrm>
            <a:off x="359346" y="5781675"/>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dirty="0">
                <a:solidFill>
                  <a:srgbClr val="063DE8"/>
                </a:solidFill>
                <a:latin typeface="Verdana" pitchFamily="34" charset="0"/>
                <a:ea typeface="微软雅黑" pitchFamily="34" charset="-122"/>
              </a:rPr>
              <a:t>1998</a:t>
            </a:r>
            <a:endParaRPr lang="zh-CN" altLang="en-US" sz="1800" b="0" dirty="0">
              <a:solidFill>
                <a:srgbClr val="063DE8"/>
              </a:solidFill>
              <a:latin typeface="Verdana" pitchFamily="34" charset="0"/>
              <a:ea typeface="微软雅黑" pitchFamily="34" charset="-122"/>
            </a:endParaRPr>
          </a:p>
        </p:txBody>
      </p:sp>
      <p:sp>
        <p:nvSpPr>
          <p:cNvPr id="7174" name="TextBox 5"/>
          <p:cNvSpPr txBox="1">
            <a:spLocks noChangeArrowheads="1"/>
          </p:cNvSpPr>
          <p:nvPr/>
        </p:nvSpPr>
        <p:spPr bwMode="auto">
          <a:xfrm>
            <a:off x="1259632" y="5781675"/>
            <a:ext cx="836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srgbClr val="063DE8"/>
                </a:solidFill>
                <a:latin typeface="Verdana" pitchFamily="34" charset="0"/>
                <a:ea typeface="微软雅黑" pitchFamily="34" charset="-122"/>
              </a:rPr>
              <a:t>2004</a:t>
            </a:r>
            <a:endParaRPr lang="zh-CN" altLang="en-US" sz="1800" b="0">
              <a:solidFill>
                <a:srgbClr val="063DE8"/>
              </a:solidFill>
              <a:latin typeface="Verdana" pitchFamily="34" charset="0"/>
              <a:ea typeface="微软雅黑" pitchFamily="34" charset="-122"/>
            </a:endParaRPr>
          </a:p>
        </p:txBody>
      </p:sp>
      <p:sp>
        <p:nvSpPr>
          <p:cNvPr id="7175" name="TextBox 6"/>
          <p:cNvSpPr txBox="1">
            <a:spLocks noChangeArrowheads="1"/>
          </p:cNvSpPr>
          <p:nvPr/>
        </p:nvSpPr>
        <p:spPr bwMode="auto">
          <a:xfrm>
            <a:off x="2261345" y="5781675"/>
            <a:ext cx="915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srgbClr val="063DE8"/>
                </a:solidFill>
                <a:latin typeface="Verdana" pitchFamily="34" charset="0"/>
                <a:ea typeface="微软雅黑" pitchFamily="34" charset="-122"/>
              </a:rPr>
              <a:t>2005</a:t>
            </a:r>
            <a:endParaRPr lang="zh-CN" altLang="en-US" sz="1800" b="0">
              <a:solidFill>
                <a:srgbClr val="063DE8"/>
              </a:solidFill>
              <a:latin typeface="Verdana" pitchFamily="34" charset="0"/>
              <a:ea typeface="微软雅黑" pitchFamily="34" charset="-122"/>
            </a:endParaRPr>
          </a:p>
        </p:txBody>
      </p:sp>
      <p:sp>
        <p:nvSpPr>
          <p:cNvPr id="7176" name="TextBox 7"/>
          <p:cNvSpPr txBox="1">
            <a:spLocks noChangeArrowheads="1"/>
          </p:cNvSpPr>
          <p:nvPr/>
        </p:nvSpPr>
        <p:spPr bwMode="auto">
          <a:xfrm>
            <a:off x="3248770" y="5781675"/>
            <a:ext cx="8524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srgbClr val="063DE8"/>
                </a:solidFill>
                <a:latin typeface="Verdana" pitchFamily="34" charset="0"/>
                <a:ea typeface="微软雅黑" pitchFamily="34" charset="-122"/>
              </a:rPr>
              <a:t>2008</a:t>
            </a:r>
            <a:endParaRPr lang="zh-CN" altLang="en-US" sz="1800" b="0">
              <a:solidFill>
                <a:srgbClr val="063DE8"/>
              </a:solidFill>
              <a:latin typeface="Verdana" pitchFamily="34" charset="0"/>
              <a:ea typeface="微软雅黑" pitchFamily="34" charset="-122"/>
            </a:endParaRPr>
          </a:p>
        </p:txBody>
      </p:sp>
      <p:sp>
        <p:nvSpPr>
          <p:cNvPr id="7177" name="TextBox 8"/>
          <p:cNvSpPr txBox="1">
            <a:spLocks noChangeArrowheads="1"/>
          </p:cNvSpPr>
          <p:nvPr/>
        </p:nvSpPr>
        <p:spPr bwMode="auto">
          <a:xfrm>
            <a:off x="4256832" y="5802313"/>
            <a:ext cx="1147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srgbClr val="063DE8"/>
                </a:solidFill>
                <a:latin typeface="Verdana" pitchFamily="34" charset="0"/>
                <a:ea typeface="微软雅黑" pitchFamily="34" charset="-122"/>
              </a:rPr>
              <a:t>2009-6</a:t>
            </a:r>
            <a:endParaRPr lang="zh-CN" altLang="en-US" sz="1800" b="0">
              <a:solidFill>
                <a:srgbClr val="063DE8"/>
              </a:solidFill>
              <a:latin typeface="Verdana" pitchFamily="34" charset="0"/>
              <a:ea typeface="微软雅黑" pitchFamily="34" charset="-122"/>
            </a:endParaRPr>
          </a:p>
        </p:txBody>
      </p:sp>
      <p:sp>
        <p:nvSpPr>
          <p:cNvPr id="7178" name="TextBox 9"/>
          <p:cNvSpPr txBox="1">
            <a:spLocks noChangeArrowheads="1"/>
          </p:cNvSpPr>
          <p:nvPr/>
        </p:nvSpPr>
        <p:spPr bwMode="auto">
          <a:xfrm>
            <a:off x="5333157" y="5781675"/>
            <a:ext cx="1155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srgbClr val="063DE8"/>
                </a:solidFill>
                <a:latin typeface="Verdana" pitchFamily="34" charset="0"/>
                <a:ea typeface="微软雅黑" pitchFamily="34" charset="-122"/>
              </a:rPr>
              <a:t>2009-8</a:t>
            </a:r>
            <a:endParaRPr lang="zh-CN" altLang="en-US" sz="1800" b="0">
              <a:solidFill>
                <a:srgbClr val="063DE8"/>
              </a:solidFill>
              <a:latin typeface="Verdana" pitchFamily="34" charset="0"/>
              <a:ea typeface="微软雅黑" pitchFamily="34" charset="-122"/>
            </a:endParaRPr>
          </a:p>
        </p:txBody>
      </p:sp>
      <p:sp>
        <p:nvSpPr>
          <p:cNvPr id="7179" name="TextBox 10"/>
          <p:cNvSpPr txBox="1">
            <a:spLocks noChangeArrowheads="1"/>
          </p:cNvSpPr>
          <p:nvPr/>
        </p:nvSpPr>
        <p:spPr bwMode="auto">
          <a:xfrm>
            <a:off x="7318002" y="5795972"/>
            <a:ext cx="1646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dirty="0" smtClean="0">
                <a:solidFill>
                  <a:srgbClr val="063DE8"/>
                </a:solidFill>
                <a:latin typeface="Verdana" pitchFamily="34" charset="0"/>
                <a:ea typeface="微软雅黑" pitchFamily="34" charset="-122"/>
              </a:rPr>
              <a:t>2015 </a:t>
            </a:r>
            <a:r>
              <a:rPr lang="en-US" altLang="zh-CN" sz="1800" b="0" dirty="0" smtClean="0">
                <a:solidFill>
                  <a:srgbClr val="063DE8"/>
                </a:solidFill>
                <a:latin typeface="Verdana" pitchFamily="34" charset="0"/>
                <a:ea typeface="微软雅黑" pitchFamily="34" charset="-122"/>
                <a:sym typeface="Wingdings" panose="05000000000000000000" pitchFamily="2" charset="2"/>
              </a:rPr>
              <a:t>- </a:t>
            </a:r>
            <a:endParaRPr lang="en-US" altLang="zh-CN" sz="1800" b="0" dirty="0">
              <a:solidFill>
                <a:srgbClr val="063DE8"/>
              </a:solidFill>
              <a:latin typeface="Verdana" pitchFamily="34" charset="0"/>
              <a:ea typeface="微软雅黑" pitchFamily="34" charset="-122"/>
            </a:endParaRPr>
          </a:p>
        </p:txBody>
      </p:sp>
      <p:sp>
        <p:nvSpPr>
          <p:cNvPr id="13" name="矩形标注 12"/>
          <p:cNvSpPr/>
          <p:nvPr/>
        </p:nvSpPr>
        <p:spPr>
          <a:xfrm>
            <a:off x="611560" y="4329113"/>
            <a:ext cx="728018" cy="879476"/>
          </a:xfrm>
          <a:prstGeom prst="wedgeRectCallout">
            <a:avLst>
              <a:gd name="adj1" fmla="val -36383"/>
              <a:gd name="adj2" fmla="val 109577"/>
            </a:avLst>
          </a:prstGeom>
          <a:noFill/>
          <a:ln>
            <a:solidFill>
              <a:schemeClr val="accent1">
                <a:lumMod val="75000"/>
              </a:schemeClr>
            </a:solidFill>
          </a:ln>
        </p:spPr>
        <p:style>
          <a:lnRef idx="1">
            <a:schemeClr val="dk1"/>
          </a:lnRef>
          <a:fillRef idx="3">
            <a:schemeClr val="dk1"/>
          </a:fillRef>
          <a:effectRef idx="2">
            <a:schemeClr val="dk1"/>
          </a:effectRef>
          <a:fontRef idx="minor">
            <a:schemeClr val="lt1"/>
          </a:fontRef>
        </p:style>
        <p:txBody>
          <a:bodyPr anchor="ctr"/>
          <a:lstStyle/>
          <a:p>
            <a:pPr algn="ctr">
              <a:defRPr/>
            </a:pPr>
            <a:r>
              <a:rPr lang="en-US" altLang="zh-CN" dirty="0" err="1" smtClean="0">
                <a:solidFill>
                  <a:prstClr val="black"/>
                </a:solidFill>
              </a:rPr>
              <a:t>IoT</a:t>
            </a:r>
            <a:r>
              <a:rPr lang="en-US" altLang="zh-CN" dirty="0" smtClean="0">
                <a:solidFill>
                  <a:prstClr val="black"/>
                </a:solidFill>
              </a:rPr>
              <a:t> </a:t>
            </a:r>
            <a:r>
              <a:rPr lang="zh-CN" altLang="en-US" dirty="0" smtClean="0">
                <a:solidFill>
                  <a:prstClr val="black"/>
                </a:solidFill>
              </a:rPr>
              <a:t>的</a:t>
            </a:r>
            <a:endParaRPr lang="en-US" altLang="zh-CN" dirty="0" smtClean="0">
              <a:solidFill>
                <a:prstClr val="black"/>
              </a:solidFill>
            </a:endParaRPr>
          </a:p>
          <a:p>
            <a:pPr algn="ctr">
              <a:defRPr/>
            </a:pPr>
            <a:r>
              <a:rPr lang="zh-CN" altLang="en-US" dirty="0" smtClean="0">
                <a:solidFill>
                  <a:prstClr val="black"/>
                </a:solidFill>
              </a:rPr>
              <a:t>提出</a:t>
            </a:r>
            <a:endParaRPr lang="zh-CN" altLang="en-US" dirty="0">
              <a:solidFill>
                <a:prstClr val="black"/>
              </a:solidFill>
            </a:endParaRPr>
          </a:p>
        </p:txBody>
      </p:sp>
      <p:cxnSp>
        <p:nvCxnSpPr>
          <p:cNvPr id="15" name="直接连接符 14"/>
          <p:cNvCxnSpPr/>
          <p:nvPr/>
        </p:nvCxnSpPr>
        <p:spPr>
          <a:xfrm rot="5400000" flipH="1" flipV="1">
            <a:off x="-416868" y="3758407"/>
            <a:ext cx="3929063" cy="0"/>
          </a:xfrm>
          <a:prstGeom prst="line">
            <a:avLst/>
          </a:prstGeom>
        </p:spPr>
        <p:style>
          <a:lnRef idx="1">
            <a:schemeClr val="accent1"/>
          </a:lnRef>
          <a:fillRef idx="0">
            <a:schemeClr val="accent1"/>
          </a:fillRef>
          <a:effectRef idx="0">
            <a:schemeClr val="accent1"/>
          </a:effectRef>
          <a:fontRef idx="minor">
            <a:schemeClr val="tx1"/>
          </a:fontRef>
        </p:style>
      </p:cxnSp>
      <p:pic>
        <p:nvPicPr>
          <p:cNvPr id="7185" name="Picture 4" descr="F:\图片欣赏\好看的图标\png\国旗\singap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795" y="3865563"/>
            <a:ext cx="8175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5" descr="F:\图片欣赏\好看的图标\png\国旗\union_europe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2095" y="38084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直接连接符 20"/>
          <p:cNvCxnSpPr/>
          <p:nvPr/>
        </p:nvCxnSpPr>
        <p:spPr>
          <a:xfrm rot="5400000" flipH="1" flipV="1">
            <a:off x="1545382" y="4865688"/>
            <a:ext cx="1857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5400000" flipH="1" flipV="1">
            <a:off x="1517600" y="3758407"/>
            <a:ext cx="39290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flipH="1" flipV="1">
            <a:off x="3630563" y="4829969"/>
            <a:ext cx="1785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5400000" flipH="1" flipV="1">
            <a:off x="3669159" y="3758407"/>
            <a:ext cx="3929063" cy="0"/>
          </a:xfrm>
          <a:prstGeom prst="line">
            <a:avLst/>
          </a:prstGeom>
        </p:spPr>
        <p:style>
          <a:lnRef idx="1">
            <a:schemeClr val="accent1"/>
          </a:lnRef>
          <a:fillRef idx="0">
            <a:schemeClr val="accent1"/>
          </a:fillRef>
          <a:effectRef idx="0">
            <a:schemeClr val="accent1"/>
          </a:effectRef>
          <a:fontRef idx="minor">
            <a:schemeClr val="tx1"/>
          </a:fontRef>
        </p:style>
      </p:cxnSp>
      <p:sp>
        <p:nvSpPr>
          <p:cNvPr id="7192" name="TextBox 29"/>
          <p:cNvSpPr txBox="1">
            <a:spLocks noChangeArrowheads="1"/>
          </p:cNvSpPr>
          <p:nvPr/>
        </p:nvSpPr>
        <p:spPr bwMode="auto">
          <a:xfrm>
            <a:off x="1579017" y="1928962"/>
            <a:ext cx="1120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dirty="0">
                <a:solidFill>
                  <a:prstClr val="black"/>
                </a:solidFill>
                <a:latin typeface="Verdana" pitchFamily="34" charset="0"/>
                <a:ea typeface="微软雅黑" pitchFamily="34" charset="-122"/>
              </a:rPr>
              <a:t>U-Korea</a:t>
            </a:r>
          </a:p>
          <a:p>
            <a:r>
              <a:rPr lang="zh-CN" altLang="en-US" sz="1800" b="0" dirty="0">
                <a:solidFill>
                  <a:prstClr val="black"/>
                </a:solidFill>
                <a:latin typeface="Verdana" pitchFamily="34" charset="0"/>
                <a:ea typeface="微软雅黑" pitchFamily="34" charset="-122"/>
              </a:rPr>
              <a:t>战略</a:t>
            </a:r>
          </a:p>
        </p:txBody>
      </p:sp>
      <p:sp>
        <p:nvSpPr>
          <p:cNvPr id="7193" name="TextBox 31"/>
          <p:cNvSpPr txBox="1">
            <a:spLocks noChangeArrowheads="1"/>
          </p:cNvSpPr>
          <p:nvPr/>
        </p:nvSpPr>
        <p:spPr bwMode="auto">
          <a:xfrm>
            <a:off x="3491880" y="1722438"/>
            <a:ext cx="1428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dirty="0">
                <a:solidFill>
                  <a:prstClr val="black"/>
                </a:solidFill>
                <a:latin typeface="Verdana" pitchFamily="34" charset="0"/>
                <a:ea typeface="微软雅黑" pitchFamily="34" charset="-122"/>
              </a:rPr>
              <a:t>IBM </a:t>
            </a:r>
            <a:r>
              <a:rPr lang="zh-CN" altLang="en-US" sz="1800" b="0" dirty="0">
                <a:solidFill>
                  <a:prstClr val="black"/>
                </a:solidFill>
                <a:latin typeface="Verdana" pitchFamily="34" charset="0"/>
                <a:ea typeface="微软雅黑" pitchFamily="34" charset="-122"/>
              </a:rPr>
              <a:t>提出“智慧地球”</a:t>
            </a:r>
          </a:p>
          <a:p>
            <a:endParaRPr lang="zh-CN" altLang="en-US" sz="1800" b="0" dirty="0">
              <a:solidFill>
                <a:prstClr val="black"/>
              </a:solidFill>
              <a:latin typeface="Verdana" pitchFamily="34" charset="0"/>
              <a:ea typeface="微软雅黑" pitchFamily="34" charset="-122"/>
            </a:endParaRPr>
          </a:p>
        </p:txBody>
      </p:sp>
      <p:sp>
        <p:nvSpPr>
          <p:cNvPr id="7194" name="TextBox 32"/>
          <p:cNvSpPr txBox="1">
            <a:spLocks noChangeArrowheads="1"/>
          </p:cNvSpPr>
          <p:nvPr/>
        </p:nvSpPr>
        <p:spPr bwMode="auto">
          <a:xfrm>
            <a:off x="5633690" y="1844824"/>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800" b="0" dirty="0">
                <a:solidFill>
                  <a:prstClr val="black"/>
                </a:solidFill>
                <a:latin typeface="Verdana" pitchFamily="34" charset="0"/>
                <a:ea typeface="微软雅黑" pitchFamily="34" charset="-122"/>
              </a:rPr>
              <a:t>感知中国</a:t>
            </a:r>
          </a:p>
        </p:txBody>
      </p:sp>
      <p:sp>
        <p:nvSpPr>
          <p:cNvPr id="7195" name="TextBox 33"/>
          <p:cNvSpPr txBox="1">
            <a:spLocks noChangeArrowheads="1"/>
          </p:cNvSpPr>
          <p:nvPr/>
        </p:nvSpPr>
        <p:spPr bwMode="auto">
          <a:xfrm>
            <a:off x="6407895" y="5781675"/>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dirty="0" smtClean="0">
                <a:solidFill>
                  <a:srgbClr val="063DE8"/>
                </a:solidFill>
                <a:latin typeface="Verdana" pitchFamily="34" charset="0"/>
                <a:ea typeface="微软雅黑" pitchFamily="34" charset="-122"/>
              </a:rPr>
              <a:t>2012</a:t>
            </a:r>
            <a:endParaRPr lang="zh-CN" altLang="en-US" sz="1800" b="0" dirty="0">
              <a:solidFill>
                <a:srgbClr val="063DE8"/>
              </a:solidFill>
              <a:latin typeface="Verdana" pitchFamily="34" charset="0"/>
              <a:ea typeface="微软雅黑" pitchFamily="34" charset="-122"/>
            </a:endParaRPr>
          </a:p>
        </p:txBody>
      </p:sp>
      <p:cxnSp>
        <p:nvCxnSpPr>
          <p:cNvPr id="35" name="直接连接符 34"/>
          <p:cNvCxnSpPr/>
          <p:nvPr/>
        </p:nvCxnSpPr>
        <p:spPr>
          <a:xfrm rot="5400000" flipH="1" flipV="1">
            <a:off x="5152182" y="4294188"/>
            <a:ext cx="2857500" cy="0"/>
          </a:xfrm>
          <a:prstGeom prst="line">
            <a:avLst/>
          </a:prstGeom>
        </p:spPr>
        <p:style>
          <a:lnRef idx="1">
            <a:schemeClr val="accent1"/>
          </a:lnRef>
          <a:fillRef idx="0">
            <a:schemeClr val="accent1"/>
          </a:fillRef>
          <a:effectRef idx="0">
            <a:schemeClr val="accent1"/>
          </a:effectRef>
          <a:fontRef idx="minor">
            <a:schemeClr val="tx1"/>
          </a:fontRef>
        </p:style>
      </p:cxnSp>
      <p:sp>
        <p:nvSpPr>
          <p:cNvPr id="7197" name="TextBox 35"/>
          <p:cNvSpPr txBox="1">
            <a:spLocks noChangeArrowheads="1"/>
          </p:cNvSpPr>
          <p:nvPr/>
        </p:nvSpPr>
        <p:spPr bwMode="auto">
          <a:xfrm>
            <a:off x="5264895" y="4008438"/>
            <a:ext cx="11525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800" b="0" dirty="0">
                <a:solidFill>
                  <a:prstClr val="black"/>
                </a:solidFill>
                <a:latin typeface="Verdana" pitchFamily="34" charset="0"/>
                <a:ea typeface="微软雅黑" pitchFamily="34" charset="-122"/>
              </a:rPr>
              <a:t>物联网行动计划</a:t>
            </a:r>
          </a:p>
        </p:txBody>
      </p:sp>
      <p:sp>
        <p:nvSpPr>
          <p:cNvPr id="7200" name="TextBox 52"/>
          <p:cNvSpPr txBox="1">
            <a:spLocks noChangeArrowheads="1"/>
          </p:cNvSpPr>
          <p:nvPr/>
        </p:nvSpPr>
        <p:spPr bwMode="auto">
          <a:xfrm>
            <a:off x="6580932" y="3097213"/>
            <a:ext cx="13030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800" b="0" dirty="0" smtClean="0">
                <a:solidFill>
                  <a:prstClr val="black"/>
                </a:solidFill>
                <a:latin typeface="Verdana" pitchFamily="34" charset="0"/>
                <a:ea typeface="微软雅黑" pitchFamily="34" charset="-122"/>
              </a:rPr>
              <a:t>智慧城市</a:t>
            </a:r>
            <a:endParaRPr lang="en-US" altLang="zh-CN" sz="1800" b="0" dirty="0" smtClean="0">
              <a:solidFill>
                <a:prstClr val="black"/>
              </a:solidFill>
              <a:latin typeface="Verdana" pitchFamily="34" charset="0"/>
              <a:ea typeface="微软雅黑" pitchFamily="34" charset="-122"/>
            </a:endParaRPr>
          </a:p>
          <a:p>
            <a:r>
              <a:rPr lang="zh-CN" altLang="en-US" sz="1800" b="0" dirty="0" smtClean="0">
                <a:solidFill>
                  <a:prstClr val="black"/>
                </a:solidFill>
                <a:latin typeface="Verdana" pitchFamily="34" charset="0"/>
                <a:ea typeface="微软雅黑" pitchFamily="34" charset="-122"/>
              </a:rPr>
              <a:t>规划建设</a:t>
            </a:r>
            <a:endParaRPr lang="zh-CN" altLang="en-US" sz="1800" b="0" dirty="0">
              <a:solidFill>
                <a:prstClr val="black"/>
              </a:solidFill>
              <a:latin typeface="Verdana" pitchFamily="34" charset="0"/>
              <a:ea typeface="微软雅黑" pitchFamily="34" charset="-122"/>
            </a:endParaRPr>
          </a:p>
        </p:txBody>
      </p:sp>
      <p:sp>
        <p:nvSpPr>
          <p:cNvPr id="7201" name="TextBox 53"/>
          <p:cNvSpPr txBox="1">
            <a:spLocks noChangeArrowheads="1"/>
          </p:cNvSpPr>
          <p:nvPr/>
        </p:nvSpPr>
        <p:spPr bwMode="auto">
          <a:xfrm>
            <a:off x="7844357" y="1700808"/>
            <a:ext cx="1480171"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800" b="0" dirty="0" smtClean="0">
                <a:solidFill>
                  <a:prstClr val="black"/>
                </a:solidFill>
                <a:latin typeface="Verdana" pitchFamily="34" charset="0"/>
                <a:ea typeface="微软雅黑" pitchFamily="34" charset="-122"/>
              </a:rPr>
              <a:t>互联网</a:t>
            </a:r>
            <a:r>
              <a:rPr lang="en-US" altLang="zh-CN" sz="1800" b="0" dirty="0" smtClean="0">
                <a:solidFill>
                  <a:prstClr val="black"/>
                </a:solidFill>
                <a:latin typeface="Verdana" pitchFamily="34" charset="0"/>
                <a:ea typeface="微软雅黑" pitchFamily="34" charset="-122"/>
              </a:rPr>
              <a:t>+</a:t>
            </a:r>
          </a:p>
          <a:p>
            <a:endParaRPr lang="en-US" altLang="zh-CN" sz="1800" b="0" dirty="0" smtClean="0">
              <a:solidFill>
                <a:prstClr val="black"/>
              </a:solidFill>
              <a:latin typeface="Verdana" pitchFamily="34" charset="0"/>
              <a:ea typeface="微软雅黑" pitchFamily="34" charset="-122"/>
            </a:endParaRPr>
          </a:p>
          <a:p>
            <a:r>
              <a:rPr lang="zh-CN" altLang="en-US" sz="1800" b="0" dirty="0" smtClean="0">
                <a:solidFill>
                  <a:prstClr val="black"/>
                </a:solidFill>
                <a:latin typeface="Verdana" pitchFamily="34" charset="0"/>
                <a:ea typeface="微软雅黑" pitchFamily="34" charset="-122"/>
              </a:rPr>
              <a:t>工业</a:t>
            </a:r>
            <a:r>
              <a:rPr lang="en-US" altLang="zh-CN" sz="1800" b="0" dirty="0" smtClean="0">
                <a:solidFill>
                  <a:prstClr val="black"/>
                </a:solidFill>
                <a:latin typeface="Verdana" pitchFamily="34" charset="0"/>
                <a:ea typeface="微软雅黑" pitchFamily="34" charset="-122"/>
              </a:rPr>
              <a:t>4.0</a:t>
            </a:r>
          </a:p>
          <a:p>
            <a:r>
              <a:rPr lang="zh-CN" altLang="en-US" sz="1800" b="0" dirty="0" smtClean="0">
                <a:solidFill>
                  <a:prstClr val="black"/>
                </a:solidFill>
                <a:latin typeface="Verdana" pitchFamily="34" charset="0"/>
                <a:ea typeface="微软雅黑" pitchFamily="34" charset="-122"/>
              </a:rPr>
              <a:t>工业互联网</a:t>
            </a:r>
            <a:endParaRPr lang="en-US" altLang="zh-CN" sz="1800" b="0" dirty="0" smtClean="0">
              <a:solidFill>
                <a:prstClr val="black"/>
              </a:solidFill>
              <a:latin typeface="Verdana" pitchFamily="34" charset="0"/>
              <a:ea typeface="微软雅黑" pitchFamily="34" charset="-122"/>
            </a:endParaRPr>
          </a:p>
          <a:p>
            <a:endParaRPr lang="en-US" altLang="zh-CN" sz="1800" b="0" dirty="0" smtClean="0">
              <a:solidFill>
                <a:prstClr val="black"/>
              </a:solidFill>
              <a:latin typeface="Verdana" pitchFamily="34" charset="0"/>
              <a:ea typeface="微软雅黑" pitchFamily="34" charset="-122"/>
            </a:endParaRPr>
          </a:p>
          <a:p>
            <a:r>
              <a:rPr lang="zh-CN" altLang="en-US" sz="1800" b="0" dirty="0" smtClean="0">
                <a:solidFill>
                  <a:prstClr val="black"/>
                </a:solidFill>
                <a:latin typeface="Verdana" pitchFamily="34" charset="0"/>
                <a:ea typeface="微软雅黑" pitchFamily="34" charset="-122"/>
              </a:rPr>
              <a:t>中国制造</a:t>
            </a:r>
            <a:r>
              <a:rPr lang="en-US" altLang="zh-CN" sz="1800" b="0" dirty="0" smtClean="0">
                <a:solidFill>
                  <a:prstClr val="black"/>
                </a:solidFill>
                <a:latin typeface="Verdana" pitchFamily="34" charset="0"/>
                <a:ea typeface="微软雅黑" pitchFamily="34" charset="-122"/>
              </a:rPr>
              <a:t>2025</a:t>
            </a:r>
          </a:p>
          <a:p>
            <a:endParaRPr lang="en-US" altLang="zh-CN" sz="1800" b="0" dirty="0">
              <a:solidFill>
                <a:prstClr val="black"/>
              </a:solidFill>
              <a:latin typeface="Verdana" pitchFamily="34" charset="0"/>
              <a:ea typeface="微软雅黑" pitchFamily="34" charset="-122"/>
            </a:endParaRPr>
          </a:p>
          <a:p>
            <a:r>
              <a:rPr lang="en-US" altLang="zh-CN" sz="1800" b="0" dirty="0" smtClean="0">
                <a:solidFill>
                  <a:prstClr val="black"/>
                </a:solidFill>
                <a:latin typeface="Verdana" pitchFamily="34" charset="0"/>
                <a:ea typeface="微软雅黑" pitchFamily="34" charset="-122"/>
              </a:rPr>
              <a:t>… …</a:t>
            </a:r>
            <a:endParaRPr lang="zh-CN" altLang="en-US" sz="1800" b="0" dirty="0">
              <a:solidFill>
                <a:prstClr val="black"/>
              </a:solidFill>
              <a:latin typeface="Verdana" pitchFamily="34" charset="0"/>
              <a:ea typeface="微软雅黑" pitchFamily="34" charset="-122"/>
            </a:endParaRPr>
          </a:p>
        </p:txBody>
      </p:sp>
      <p:sp>
        <p:nvSpPr>
          <p:cNvPr id="7202" name="TextBox 54"/>
          <p:cNvSpPr txBox="1">
            <a:spLocks noChangeArrowheads="1"/>
          </p:cNvSpPr>
          <p:nvPr/>
        </p:nvSpPr>
        <p:spPr bwMode="auto">
          <a:xfrm>
            <a:off x="3177332" y="3865563"/>
            <a:ext cx="1295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prstClr val="black"/>
                </a:solidFill>
                <a:latin typeface="Arial" pitchFamily="34" charset="0"/>
              </a:rPr>
              <a:t>《ITU </a:t>
            </a:r>
            <a:r>
              <a:rPr lang="zh-CN" altLang="en-US" sz="1800" b="0">
                <a:solidFill>
                  <a:prstClr val="black"/>
                </a:solidFill>
                <a:latin typeface="Arial" pitchFamily="34" charset="0"/>
              </a:rPr>
              <a:t>互联网报告</a:t>
            </a:r>
            <a:r>
              <a:rPr lang="en-US" altLang="zh-CN" sz="1800" b="0">
                <a:solidFill>
                  <a:prstClr val="black"/>
                </a:solidFill>
                <a:latin typeface="Arial" pitchFamily="34" charset="0"/>
              </a:rPr>
              <a:t>2005</a:t>
            </a:r>
            <a:r>
              <a:rPr lang="zh-CN" altLang="en-US" sz="1800" b="0">
                <a:solidFill>
                  <a:prstClr val="black"/>
                </a:solidFill>
                <a:latin typeface="Arial" pitchFamily="34" charset="0"/>
              </a:rPr>
              <a:t>：物联网</a:t>
            </a:r>
            <a:r>
              <a:rPr lang="en-US" altLang="zh-CN" sz="1800" b="0">
                <a:solidFill>
                  <a:prstClr val="black"/>
                </a:solidFill>
                <a:latin typeface="Arial" pitchFamily="34" charset="0"/>
              </a:rPr>
              <a:t>》</a:t>
            </a:r>
            <a:endParaRPr lang="zh-CN" altLang="en-US" sz="1800" b="0">
              <a:solidFill>
                <a:prstClr val="black"/>
              </a:solidFill>
              <a:latin typeface="Verdana" pitchFamily="34" charset="0"/>
              <a:ea typeface="微软雅黑" pitchFamily="34" charset="-122"/>
            </a:endParaRPr>
          </a:p>
        </p:txBody>
      </p:sp>
      <p:sp>
        <p:nvSpPr>
          <p:cNvPr id="7203" name="TextBox 30"/>
          <p:cNvSpPr txBox="1">
            <a:spLocks noChangeArrowheads="1"/>
          </p:cNvSpPr>
          <p:nvPr/>
        </p:nvSpPr>
        <p:spPr bwMode="auto">
          <a:xfrm>
            <a:off x="1579017" y="2908449"/>
            <a:ext cx="111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800" b="0">
                <a:solidFill>
                  <a:prstClr val="black"/>
                </a:solidFill>
                <a:latin typeface="Verdana" pitchFamily="34" charset="0"/>
                <a:ea typeface="微软雅黑" pitchFamily="34" charset="-122"/>
              </a:rPr>
              <a:t>U-Japan</a:t>
            </a:r>
          </a:p>
          <a:p>
            <a:r>
              <a:rPr lang="zh-CN" altLang="en-US" sz="1800" b="0">
                <a:solidFill>
                  <a:prstClr val="black"/>
                </a:solidFill>
                <a:latin typeface="Verdana" pitchFamily="34" charset="0"/>
                <a:ea typeface="微软雅黑" pitchFamily="34" charset="-122"/>
              </a:rPr>
              <a:t>战略</a:t>
            </a:r>
          </a:p>
        </p:txBody>
      </p:sp>
      <p:cxnSp>
        <p:nvCxnSpPr>
          <p:cNvPr id="37" name="直接连接符 36"/>
          <p:cNvCxnSpPr/>
          <p:nvPr/>
        </p:nvCxnSpPr>
        <p:spPr>
          <a:xfrm flipV="1">
            <a:off x="7816229" y="1722438"/>
            <a:ext cx="0" cy="402907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29"/>
          <p:cNvSpPr txBox="1">
            <a:spLocks noChangeArrowheads="1"/>
          </p:cNvSpPr>
          <p:nvPr/>
        </p:nvSpPr>
        <p:spPr bwMode="auto">
          <a:xfrm>
            <a:off x="159223" y="2028180"/>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b="0" dirty="0" smtClean="0">
                <a:solidFill>
                  <a:prstClr val="black">
                    <a:lumMod val="75000"/>
                    <a:lumOff val="25000"/>
                  </a:prstClr>
                </a:solidFill>
                <a:latin typeface="Verdana" pitchFamily="34" charset="0"/>
                <a:ea typeface="微软雅黑" pitchFamily="34" charset="-122"/>
              </a:rPr>
              <a:t>无线传感网</a:t>
            </a:r>
            <a:endParaRPr lang="zh-CN" altLang="en-US" b="0" dirty="0">
              <a:solidFill>
                <a:prstClr val="black">
                  <a:lumMod val="75000"/>
                  <a:lumOff val="25000"/>
                </a:prstClr>
              </a:solidFill>
              <a:latin typeface="Verdana" pitchFamily="34" charset="0"/>
              <a:ea typeface="微软雅黑" pitchFamily="34" charset="-122"/>
            </a:endParaRPr>
          </a:p>
        </p:txBody>
      </p:sp>
      <p:sp>
        <p:nvSpPr>
          <p:cNvPr id="32" name="TextBox 29"/>
          <p:cNvSpPr txBox="1">
            <a:spLocks noChangeArrowheads="1"/>
          </p:cNvSpPr>
          <p:nvPr/>
        </p:nvSpPr>
        <p:spPr bwMode="auto">
          <a:xfrm>
            <a:off x="185852" y="251913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b="0" dirty="0" smtClean="0">
                <a:solidFill>
                  <a:prstClr val="black">
                    <a:lumMod val="75000"/>
                    <a:lumOff val="25000"/>
                  </a:prstClr>
                </a:solidFill>
                <a:latin typeface="Verdana" pitchFamily="34" charset="0"/>
                <a:ea typeface="微软雅黑" pitchFamily="34" charset="-122"/>
              </a:rPr>
              <a:t>普适计算</a:t>
            </a:r>
            <a:endParaRPr lang="zh-CN" altLang="en-US" b="0" dirty="0">
              <a:solidFill>
                <a:prstClr val="black">
                  <a:lumMod val="75000"/>
                  <a:lumOff val="25000"/>
                </a:prstClr>
              </a:solidFill>
              <a:latin typeface="Verdana" pitchFamily="34" charset="0"/>
              <a:ea typeface="微软雅黑" pitchFamily="34" charset="-122"/>
            </a:endParaRPr>
          </a:p>
        </p:txBody>
      </p:sp>
      <p:sp>
        <p:nvSpPr>
          <p:cNvPr id="33" name="TextBox 29"/>
          <p:cNvSpPr txBox="1">
            <a:spLocks noChangeArrowheads="1"/>
          </p:cNvSpPr>
          <p:nvPr/>
        </p:nvSpPr>
        <p:spPr bwMode="auto">
          <a:xfrm>
            <a:off x="253157" y="3010088"/>
            <a:ext cx="5934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b="0" dirty="0" smtClean="0">
                <a:solidFill>
                  <a:prstClr val="black">
                    <a:lumMod val="75000"/>
                    <a:lumOff val="25000"/>
                  </a:prstClr>
                </a:solidFill>
                <a:latin typeface="Verdana" pitchFamily="34" charset="0"/>
                <a:ea typeface="微软雅黑" pitchFamily="34" charset="-122"/>
              </a:rPr>
              <a:t>… …</a:t>
            </a:r>
            <a:endParaRPr lang="zh-CN" altLang="en-US" b="0" dirty="0">
              <a:solidFill>
                <a:prstClr val="black">
                  <a:lumMod val="75000"/>
                  <a:lumOff val="25000"/>
                </a:prstClr>
              </a:solidFill>
              <a:latin typeface="Verdana" pitchFamily="34" charset="0"/>
              <a:ea typeface="微软雅黑" pitchFamily="34" charset="-122"/>
            </a:endParaRPr>
          </a:p>
        </p:txBody>
      </p:sp>
      <p:cxnSp>
        <p:nvCxnSpPr>
          <p:cNvPr id="34" name="直接连接符 33"/>
          <p:cNvCxnSpPr/>
          <p:nvPr/>
        </p:nvCxnSpPr>
        <p:spPr>
          <a:xfrm rot="5400000" flipH="1" flipV="1">
            <a:off x="-1805308" y="3786983"/>
            <a:ext cx="392906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337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a:spLocks noChangeArrowheads="1"/>
          </p:cNvSpPr>
          <p:nvPr/>
        </p:nvSpPr>
        <p:spPr bwMode="auto">
          <a:xfrm>
            <a:off x="1763688" y="1916832"/>
            <a:ext cx="5688632" cy="3631763"/>
          </a:xfrm>
          <a:prstGeom prst="rect">
            <a:avLst/>
          </a:prstGeom>
          <a:noFill/>
          <a:ln w="9525">
            <a:noFill/>
            <a:miter lim="800000"/>
            <a:headEnd/>
            <a:tailEnd/>
          </a:ln>
        </p:spPr>
        <p:txBody>
          <a:bodyPr wrap="square">
            <a:spAutoFit/>
          </a:bodyPr>
          <a:lstStyle/>
          <a:p>
            <a:pPr marL="531813" indent="-531813">
              <a:lnSpc>
                <a:spcPct val="150000"/>
              </a:lnSpc>
              <a:spcBef>
                <a:spcPts val="600"/>
              </a:spcBef>
              <a:buFont typeface="Wingdings" panose="05000000000000000000" pitchFamily="2" charset="2"/>
              <a:buChar char="n"/>
              <a:defRPr/>
            </a:pPr>
            <a:r>
              <a:rPr lang="zh-CN" altLang="en-US" sz="2800" b="1" dirty="0" smtClean="0">
                <a:solidFill>
                  <a:prstClr val="black"/>
                </a:solidFill>
                <a:latin typeface="宋体"/>
                <a:cs typeface="Arial" charset="0"/>
              </a:rPr>
              <a:t>物联网概念及发展</a:t>
            </a:r>
            <a:endParaRPr lang="en-US" altLang="zh-CN" sz="2800" b="1" dirty="0" smtClean="0">
              <a:solidFill>
                <a:prstClr val="black"/>
              </a:solidFill>
              <a:latin typeface="宋体"/>
              <a:cs typeface="Arial" charset="0"/>
            </a:endParaRPr>
          </a:p>
          <a:p>
            <a:pPr marL="531813" indent="-531813">
              <a:lnSpc>
                <a:spcPct val="150000"/>
              </a:lnSpc>
              <a:spcBef>
                <a:spcPts val="600"/>
              </a:spcBef>
              <a:buFont typeface="Wingdings" panose="05000000000000000000" pitchFamily="2" charset="2"/>
              <a:buChar char="n"/>
              <a:defRPr/>
            </a:pPr>
            <a:r>
              <a:rPr lang="zh-CN" altLang="en-US" sz="2800" b="1" dirty="0" smtClean="0">
                <a:solidFill>
                  <a:prstClr val="black"/>
                </a:solidFill>
                <a:latin typeface="宋体"/>
                <a:cs typeface="Arial" charset="0"/>
              </a:rPr>
              <a:t>物联网架构及特点</a:t>
            </a:r>
            <a:endParaRPr lang="en-US" altLang="zh-CN" sz="2800" b="1" dirty="0">
              <a:solidFill>
                <a:prstClr val="black"/>
              </a:solidFill>
              <a:latin typeface="宋体"/>
            </a:endParaRPr>
          </a:p>
          <a:p>
            <a:pPr marL="531813" indent="-531813">
              <a:lnSpc>
                <a:spcPct val="150000"/>
              </a:lnSpc>
              <a:spcBef>
                <a:spcPts val="600"/>
              </a:spcBef>
              <a:buFont typeface="Wingdings" panose="05000000000000000000" pitchFamily="2" charset="2"/>
              <a:buChar char="n"/>
              <a:defRPr/>
            </a:pPr>
            <a:r>
              <a:rPr lang="zh-CN" altLang="en-US" sz="2800" b="1" dirty="0" smtClean="0">
                <a:solidFill>
                  <a:prstClr val="black"/>
                </a:solidFill>
                <a:latin typeface="宋体"/>
              </a:rPr>
              <a:t>物联网与智慧城市</a:t>
            </a:r>
            <a:endParaRPr lang="en-US" altLang="zh-CN" sz="2800" b="1" dirty="0" smtClean="0">
              <a:solidFill>
                <a:prstClr val="black"/>
              </a:solidFill>
              <a:latin typeface="宋体"/>
            </a:endParaRPr>
          </a:p>
          <a:p>
            <a:pPr marL="531813" indent="-531813">
              <a:lnSpc>
                <a:spcPct val="150000"/>
              </a:lnSpc>
              <a:spcBef>
                <a:spcPts val="600"/>
              </a:spcBef>
              <a:buFont typeface="Wingdings" panose="05000000000000000000" pitchFamily="2" charset="2"/>
              <a:buChar char="n"/>
              <a:defRPr/>
            </a:pPr>
            <a:r>
              <a:rPr lang="zh-CN" altLang="en-US" sz="2800" b="1" dirty="0" smtClean="0">
                <a:solidFill>
                  <a:prstClr val="black"/>
                </a:solidFill>
                <a:latin typeface="宋体"/>
              </a:rPr>
              <a:t>物联网与无线传感网</a:t>
            </a:r>
            <a:endParaRPr lang="en-US" altLang="zh-CN" sz="2800" b="1" dirty="0" smtClean="0">
              <a:solidFill>
                <a:prstClr val="black"/>
              </a:solidFill>
              <a:latin typeface="宋体"/>
            </a:endParaRPr>
          </a:p>
          <a:p>
            <a:pPr marL="531813" indent="-531813">
              <a:lnSpc>
                <a:spcPct val="150000"/>
              </a:lnSpc>
              <a:spcBef>
                <a:spcPts val="600"/>
              </a:spcBef>
              <a:buFont typeface="Wingdings" panose="05000000000000000000" pitchFamily="2" charset="2"/>
              <a:buChar char="n"/>
              <a:defRPr/>
            </a:pPr>
            <a:r>
              <a:rPr lang="zh-CN" altLang="en-US" sz="2800" b="1" dirty="0" smtClean="0">
                <a:solidFill>
                  <a:srgbClr val="C00000"/>
                </a:solidFill>
                <a:latin typeface="宋体"/>
              </a:rPr>
              <a:t>物联网与工业</a:t>
            </a:r>
            <a:r>
              <a:rPr lang="en-US" altLang="zh-CN" sz="2800" b="1" dirty="0" smtClean="0">
                <a:solidFill>
                  <a:srgbClr val="C00000"/>
                </a:solidFill>
                <a:latin typeface="宋体"/>
              </a:rPr>
              <a:t>4.0</a:t>
            </a:r>
            <a:endParaRPr lang="en-US" altLang="zh-CN" sz="2800" b="1" dirty="0">
              <a:solidFill>
                <a:srgbClr val="C00000"/>
              </a:solidFill>
              <a:latin typeface="宋体"/>
            </a:endParaRPr>
          </a:p>
        </p:txBody>
      </p:sp>
      <p:sp>
        <p:nvSpPr>
          <p:cNvPr id="4" name="Rectangle 2"/>
          <p:cNvSpPr txBox="1">
            <a:spLocks noChangeArrowheads="1"/>
          </p:cNvSpPr>
          <p:nvPr/>
        </p:nvSpPr>
        <p:spPr>
          <a:xfrm>
            <a:off x="457200" y="188640"/>
            <a:ext cx="8229600" cy="77809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6000" dirty="0" smtClean="0">
                <a:solidFill>
                  <a:prstClr val="black"/>
                </a:solidFill>
                <a:latin typeface="隶书" panose="02010509060101010101" pitchFamily="49" charset="-122"/>
                <a:ea typeface="隶书" panose="02010509060101010101" pitchFamily="49" charset="-122"/>
              </a:rPr>
              <a:t>主要内容</a:t>
            </a:r>
          </a:p>
        </p:txBody>
      </p:sp>
    </p:spTree>
    <p:extLst>
      <p:ext uri="{BB962C8B-B14F-4D97-AF65-F5344CB8AC3E}">
        <p14:creationId xmlns:p14="http://schemas.microsoft.com/office/powerpoint/2010/main" val="36652054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bwMode="auto">
          <a:xfrm>
            <a:off x="643731" y="1442244"/>
            <a:ext cx="7856537"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ts val="600"/>
              </a:spcAft>
              <a:buClr>
                <a:schemeClr val="folHlink"/>
              </a:buClr>
              <a:buSzPct val="80000"/>
              <a:buFont typeface="Wingdings" pitchFamily="2" charset="2"/>
              <a:buChar char="n"/>
              <a:defRPr sz="2800" b="1" baseline="0">
                <a:solidFill>
                  <a:schemeClr val="tx1"/>
                </a:solidFill>
                <a:latin typeface="Arial Narrow" pitchFamily="34" charset="0"/>
                <a:ea typeface="黑体" pitchFamily="49" charset="-122"/>
                <a:cs typeface="+mn-cs"/>
              </a:defRPr>
            </a:lvl1pPr>
            <a:lvl2pPr marL="742950" indent="-285750" algn="just" rtl="0" eaLnBrk="0" fontAlgn="base" hangingPunct="0">
              <a:spcBef>
                <a:spcPts val="600"/>
              </a:spcBef>
              <a:spcAft>
                <a:spcPct val="0"/>
              </a:spcAft>
              <a:buClr>
                <a:schemeClr val="hlink"/>
              </a:buClr>
              <a:buSzPct val="80000"/>
              <a:buFont typeface="Wingdings" pitchFamily="2" charset="2"/>
              <a:buChar char="n"/>
              <a:defRPr sz="2400" b="1" baseline="0">
                <a:solidFill>
                  <a:srgbClr val="0000CC"/>
                </a:solidFill>
                <a:latin typeface="Arial Narrow" pitchFamily="34" charset="0"/>
                <a:ea typeface="黑体" pitchFamily="49" charset="-122"/>
              </a:defRPr>
            </a:lvl2pPr>
            <a:lvl3pPr marL="1143000" indent="-228600" algn="just" rtl="0" eaLnBrk="0" fontAlgn="base" hangingPunct="0">
              <a:spcBef>
                <a:spcPts val="600"/>
              </a:spcBef>
              <a:spcAft>
                <a:spcPct val="0"/>
              </a:spcAft>
              <a:buClr>
                <a:schemeClr val="folHlink"/>
              </a:buClr>
              <a:buSzPct val="80000"/>
              <a:buFont typeface="Wingdings" pitchFamily="2" charset="2"/>
              <a:buChar char="p"/>
              <a:defRPr sz="2200" b="1" baseline="0">
                <a:solidFill>
                  <a:schemeClr val="tx1"/>
                </a:solidFill>
                <a:latin typeface="Arial Narrow" pitchFamily="34" charset="0"/>
                <a:ea typeface="黑体" pitchFamily="49" charset="-122"/>
              </a:defRPr>
            </a:lvl3pPr>
            <a:lvl4pPr marL="1600200" indent="-228600" algn="just" rtl="0" eaLnBrk="0" fontAlgn="base" hangingPunct="0">
              <a:spcBef>
                <a:spcPct val="20000"/>
              </a:spcBef>
              <a:spcAft>
                <a:spcPct val="0"/>
              </a:spcAft>
              <a:buClr>
                <a:schemeClr val="tx2"/>
              </a:buClr>
              <a:buSzPct val="80000"/>
              <a:buFont typeface="Wingdings" pitchFamily="2" charset="2"/>
              <a:buChar char="u"/>
              <a:defRPr sz="2000" b="0" baseline="0">
                <a:solidFill>
                  <a:srgbClr val="0000CC"/>
                </a:solidFill>
                <a:latin typeface="Arial Narrow" pitchFamily="34" charset="0"/>
                <a:ea typeface="黑体" pitchFamily="49"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sz="1600" b="1" baseline="0">
                <a:solidFill>
                  <a:schemeClr val="tx1"/>
                </a:solidFill>
                <a:latin typeface="Arial Narrow" pitchFamily="34" charset="0"/>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16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6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6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600" b="1">
                <a:solidFill>
                  <a:schemeClr val="tx1"/>
                </a:solidFill>
                <a:latin typeface="+mn-lt"/>
                <a:ea typeface="+mn-ea"/>
              </a:defRPr>
            </a:lvl9pPr>
          </a:lstStyle>
          <a:p>
            <a:pPr>
              <a:buClr>
                <a:srgbClr val="800080"/>
              </a:buClr>
            </a:pPr>
            <a:r>
              <a:rPr lang="en-US" altLang="zh-CN" dirty="0" smtClean="0">
                <a:solidFill>
                  <a:prstClr val="black"/>
                </a:solidFill>
              </a:rPr>
              <a:t>Industry 4.0——</a:t>
            </a:r>
            <a:r>
              <a:rPr lang="zh-CN" altLang="en-US" dirty="0" smtClean="0">
                <a:solidFill>
                  <a:prstClr val="black"/>
                </a:solidFill>
              </a:rPr>
              <a:t>德国高科技战略计划</a:t>
            </a:r>
            <a:endParaRPr lang="en-US" altLang="zh-CN" dirty="0" smtClean="0">
              <a:solidFill>
                <a:prstClr val="black"/>
              </a:solidFill>
            </a:endParaRPr>
          </a:p>
          <a:p>
            <a:pPr>
              <a:buClr>
                <a:srgbClr val="800080"/>
              </a:buClr>
            </a:pPr>
            <a:r>
              <a:rPr lang="zh-CN" altLang="en-US" dirty="0" smtClean="0">
                <a:solidFill>
                  <a:prstClr val="black"/>
                </a:solidFill>
              </a:rPr>
              <a:t>两大主题：</a:t>
            </a:r>
            <a:r>
              <a:rPr lang="zh-CN" altLang="en-US" dirty="0" smtClean="0">
                <a:solidFill>
                  <a:srgbClr val="0000FF"/>
                </a:solidFill>
              </a:rPr>
              <a:t>智慧工厂、智能生产</a:t>
            </a:r>
            <a:endParaRPr lang="zh-CN" altLang="en-US" dirty="0" smtClean="0">
              <a:solidFill>
                <a:prstClr val="black"/>
              </a:solidFill>
            </a:endParaRPr>
          </a:p>
          <a:p>
            <a:pPr>
              <a:buClr>
                <a:srgbClr val="800080"/>
              </a:buClr>
            </a:pPr>
            <a:r>
              <a:rPr lang="zh-CN" altLang="en-US" dirty="0" smtClean="0">
                <a:solidFill>
                  <a:prstClr val="black"/>
                </a:solidFill>
              </a:rPr>
              <a:t>三个设想：</a:t>
            </a:r>
            <a:r>
              <a:rPr lang="zh-CN" altLang="en-US" dirty="0" smtClean="0">
                <a:solidFill>
                  <a:srgbClr val="0000FF"/>
                </a:solidFill>
              </a:rPr>
              <a:t>产品、设施、管理</a:t>
            </a:r>
            <a:endParaRPr lang="en-US" altLang="zh-CN" dirty="0" smtClean="0">
              <a:solidFill>
                <a:prstClr val="black"/>
              </a:solidFill>
            </a:endParaRPr>
          </a:p>
          <a:p>
            <a:pPr lvl="1">
              <a:lnSpc>
                <a:spcPct val="150000"/>
              </a:lnSpc>
              <a:buClr>
                <a:srgbClr val="0000FF"/>
              </a:buClr>
            </a:pPr>
            <a:r>
              <a:rPr lang="zh-CN" altLang="en-US" dirty="0" smtClean="0">
                <a:solidFill>
                  <a:srgbClr val="0000FF"/>
                </a:solidFill>
              </a:rPr>
              <a:t>产品：</a:t>
            </a:r>
            <a:r>
              <a:rPr lang="zh-CN" altLang="en-US" dirty="0" smtClean="0"/>
              <a:t>集成有动态数字存储器、感知和通信能力，承载着在其整个供应链和生命周期中所需的各种必需信息</a:t>
            </a:r>
            <a:endParaRPr lang="en-US" altLang="zh-CN" dirty="0" smtClean="0"/>
          </a:p>
          <a:p>
            <a:pPr lvl="1">
              <a:lnSpc>
                <a:spcPct val="150000"/>
              </a:lnSpc>
              <a:buClr>
                <a:srgbClr val="0000FF"/>
              </a:buClr>
            </a:pPr>
            <a:r>
              <a:rPr lang="zh-CN" altLang="en-US" dirty="0" smtClean="0">
                <a:solidFill>
                  <a:srgbClr val="0000FF"/>
                </a:solidFill>
              </a:rPr>
              <a:t>设施：</a:t>
            </a:r>
            <a:r>
              <a:rPr lang="zh-CN" altLang="en-US" dirty="0" smtClean="0"/>
              <a:t>由整个生产价值链所集成，可实现自组织</a:t>
            </a:r>
            <a:endParaRPr lang="en-US" altLang="zh-CN" dirty="0" smtClean="0"/>
          </a:p>
          <a:p>
            <a:pPr lvl="1">
              <a:lnSpc>
                <a:spcPct val="150000"/>
              </a:lnSpc>
              <a:buClr>
                <a:srgbClr val="0000FF"/>
              </a:buClr>
            </a:pPr>
            <a:r>
              <a:rPr lang="zh-CN" altLang="en-US" dirty="0" smtClean="0">
                <a:solidFill>
                  <a:srgbClr val="0000FF"/>
                </a:solidFill>
              </a:rPr>
              <a:t>管理：</a:t>
            </a:r>
            <a:r>
              <a:rPr lang="zh-CN" altLang="en-US" dirty="0" smtClean="0"/>
              <a:t>能够根据当前的状况灵活决定生产过程</a:t>
            </a:r>
          </a:p>
          <a:p>
            <a:pPr>
              <a:buClr>
                <a:srgbClr val="800080"/>
              </a:buClr>
            </a:pPr>
            <a:endParaRPr lang="en-US" altLang="zh-CN" dirty="0" smtClean="0">
              <a:solidFill>
                <a:prstClr val="black"/>
              </a:solidFill>
            </a:endParaRPr>
          </a:p>
        </p:txBody>
      </p:sp>
      <p:sp>
        <p:nvSpPr>
          <p:cNvPr id="5" name="标题 1"/>
          <p:cNvSpPr txBox="1">
            <a:spLocks/>
          </p:cNvSpPr>
          <p:nvPr/>
        </p:nvSpPr>
        <p:spPr bwMode="auto">
          <a:xfrm>
            <a:off x="609600" y="243930"/>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rmAutofit fontScale="97500"/>
          </a:bodyPr>
          <a:lstStyle>
            <a:lvl1pPr algn="l" defTabSz="914400" rtl="0" eaLnBrk="0" fontAlgn="base" latinLnBrk="0" hangingPunct="0">
              <a:spcBef>
                <a:spcPct val="0"/>
              </a:spcBef>
              <a:spcAft>
                <a:spcPct val="0"/>
              </a:spcAft>
              <a:buNone/>
              <a:defRPr sz="3200" b="1" kern="1200">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5pPr>
            <a:lvl6pPr marL="457200" algn="l" rtl="0" fontAlgn="base">
              <a:spcBef>
                <a:spcPct val="0"/>
              </a:spcBef>
              <a:spcAft>
                <a:spcPct val="0"/>
              </a:spcAft>
              <a:defRPr sz="3200" b="1">
                <a:solidFill>
                  <a:schemeClr val="tx2"/>
                </a:solidFill>
                <a:latin typeface="Tahoma" pitchFamily="34" charset="0"/>
                <a:ea typeface="宋体" pitchFamily="2" charset="-122"/>
              </a:defRPr>
            </a:lvl6pPr>
            <a:lvl7pPr marL="914400" algn="l" rtl="0" fontAlgn="base">
              <a:spcBef>
                <a:spcPct val="0"/>
              </a:spcBef>
              <a:spcAft>
                <a:spcPct val="0"/>
              </a:spcAft>
              <a:defRPr sz="3200" b="1">
                <a:solidFill>
                  <a:schemeClr val="tx2"/>
                </a:solidFill>
                <a:latin typeface="Tahoma" pitchFamily="34" charset="0"/>
                <a:ea typeface="宋体" pitchFamily="2" charset="-122"/>
              </a:defRPr>
            </a:lvl7pPr>
            <a:lvl8pPr marL="1371600" algn="l" rtl="0" fontAlgn="base">
              <a:spcBef>
                <a:spcPct val="0"/>
              </a:spcBef>
              <a:spcAft>
                <a:spcPct val="0"/>
              </a:spcAft>
              <a:defRPr sz="3200" b="1">
                <a:solidFill>
                  <a:schemeClr val="tx2"/>
                </a:solidFill>
                <a:latin typeface="Tahoma" pitchFamily="34" charset="0"/>
                <a:ea typeface="宋体" pitchFamily="2" charset="-122"/>
              </a:defRPr>
            </a:lvl8pPr>
            <a:lvl9pPr marL="1828800" algn="l" rtl="0" fontAlgn="base">
              <a:spcBef>
                <a:spcPct val="0"/>
              </a:spcBef>
              <a:spcAft>
                <a:spcPct val="0"/>
              </a:spcAft>
              <a:defRPr sz="3200" b="1">
                <a:solidFill>
                  <a:schemeClr val="tx2"/>
                </a:solidFill>
                <a:latin typeface="Tahoma" pitchFamily="34" charset="0"/>
                <a:ea typeface="宋体" pitchFamily="2" charset="-122"/>
              </a:defRPr>
            </a:lvl9pPr>
          </a:lstStyle>
          <a:p>
            <a:r>
              <a:rPr lang="zh-CN" altLang="en-US" dirty="0" smtClean="0">
                <a:solidFill>
                  <a:srgbClr val="1F497D"/>
                </a:solidFill>
              </a:rPr>
              <a:t>第四次工业革命</a:t>
            </a:r>
            <a:r>
              <a:rPr lang="en-US" altLang="zh-CN" dirty="0" smtClean="0">
                <a:solidFill>
                  <a:srgbClr val="1F497D"/>
                </a:solidFill>
              </a:rPr>
              <a:t>——</a:t>
            </a:r>
            <a:r>
              <a:rPr lang="zh-CN" altLang="en-US" dirty="0" smtClean="0">
                <a:solidFill>
                  <a:srgbClr val="1F497D"/>
                </a:solidFill>
              </a:rPr>
              <a:t>从智慧工厂到智能生产</a:t>
            </a:r>
          </a:p>
        </p:txBody>
      </p:sp>
    </p:spTree>
    <p:extLst>
      <p:ext uri="{BB962C8B-B14F-4D97-AF65-F5344CB8AC3E}">
        <p14:creationId xmlns:p14="http://schemas.microsoft.com/office/powerpoint/2010/main" val="4127616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711200" y="1196752"/>
            <a:ext cx="8432800" cy="1081088"/>
          </a:xfrm>
        </p:spPr>
        <p:txBody>
          <a:bodyPr/>
          <a:lstStyle/>
          <a:p>
            <a:pPr algn="l"/>
            <a:r>
              <a:rPr lang="zh-CN" altLang="en-US" b="1" dirty="0" smtClean="0"/>
              <a:t>智慧工厂的布局</a:t>
            </a:r>
          </a:p>
          <a:p>
            <a:pPr algn="l">
              <a:buFont typeface="Wingdings" pitchFamily="2" charset="2"/>
              <a:buNone/>
            </a:pPr>
            <a:r>
              <a:rPr lang="en-US" altLang="zh-CN" sz="2400" b="1" dirty="0" smtClean="0"/>
              <a:t>     </a:t>
            </a:r>
            <a:r>
              <a:rPr lang="en-US" altLang="zh-CN" sz="2400" b="1" dirty="0" smtClean="0">
                <a:solidFill>
                  <a:schemeClr val="tx2"/>
                </a:solidFill>
              </a:rPr>
              <a:t>——</a:t>
            </a:r>
            <a:r>
              <a:rPr lang="zh-CN" altLang="en-US" sz="2400" b="1" dirty="0" smtClean="0">
                <a:solidFill>
                  <a:schemeClr val="tx2"/>
                </a:solidFill>
              </a:rPr>
              <a:t>面向服务的工厂系统布局</a:t>
            </a:r>
          </a:p>
        </p:txBody>
      </p:sp>
      <p:pic>
        <p:nvPicPr>
          <p:cNvPr id="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77318"/>
            <a:ext cx="8964612"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331913" y="3861643"/>
            <a:ext cx="1008062" cy="56832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lgn="ctr">
              <a:defRPr b="1">
                <a:solidFill>
                  <a:schemeClr val="tx1"/>
                </a:solidFill>
                <a:latin typeface="Tahoma" pitchFamily="34" charset="0"/>
                <a:ea typeface="宋体" pitchFamily="2" charset="-122"/>
              </a:defRPr>
            </a:lvl1pPr>
            <a:lvl2pPr marL="742950" indent="-285750" algn="ctr">
              <a:defRPr b="1">
                <a:solidFill>
                  <a:schemeClr val="tx1"/>
                </a:solidFill>
                <a:latin typeface="Tahoma" pitchFamily="34" charset="0"/>
                <a:ea typeface="宋体" pitchFamily="2" charset="-122"/>
              </a:defRPr>
            </a:lvl2pPr>
            <a:lvl3pPr marL="1143000" indent="-228600" algn="ctr">
              <a:defRPr b="1">
                <a:solidFill>
                  <a:schemeClr val="tx1"/>
                </a:solidFill>
                <a:latin typeface="Tahoma" pitchFamily="34" charset="0"/>
                <a:ea typeface="宋体" pitchFamily="2" charset="-122"/>
              </a:defRPr>
            </a:lvl3pPr>
            <a:lvl4pPr marL="1600200" indent="-228600" algn="ctr">
              <a:defRPr b="1">
                <a:solidFill>
                  <a:schemeClr val="tx1"/>
                </a:solidFill>
                <a:latin typeface="Tahoma" pitchFamily="34" charset="0"/>
                <a:ea typeface="宋体" pitchFamily="2" charset="-122"/>
              </a:defRPr>
            </a:lvl4pPr>
            <a:lvl5pPr marL="2057400" indent="-228600" algn="ctr">
              <a:defRPr b="1">
                <a:solidFill>
                  <a:schemeClr val="tx1"/>
                </a:solidFill>
                <a:latin typeface="Tahoma" pitchFamily="34" charset="0"/>
                <a:ea typeface="宋体" pitchFamily="2" charset="-122"/>
              </a:defRPr>
            </a:lvl5pPr>
            <a:lvl6pPr marL="2514600" indent="-228600" algn="ctr" fontAlgn="base">
              <a:spcBef>
                <a:spcPct val="0"/>
              </a:spcBef>
              <a:spcAft>
                <a:spcPct val="0"/>
              </a:spcAft>
              <a:defRPr b="1">
                <a:solidFill>
                  <a:schemeClr val="tx1"/>
                </a:solidFill>
                <a:latin typeface="Tahoma" pitchFamily="34" charset="0"/>
                <a:ea typeface="宋体" pitchFamily="2" charset="-122"/>
              </a:defRPr>
            </a:lvl6pPr>
            <a:lvl7pPr marL="2971800" indent="-228600" algn="ctr" fontAlgn="base">
              <a:spcBef>
                <a:spcPct val="0"/>
              </a:spcBef>
              <a:spcAft>
                <a:spcPct val="0"/>
              </a:spcAft>
              <a:defRPr b="1">
                <a:solidFill>
                  <a:schemeClr val="tx1"/>
                </a:solidFill>
                <a:latin typeface="Tahoma" pitchFamily="34" charset="0"/>
                <a:ea typeface="宋体" pitchFamily="2" charset="-122"/>
              </a:defRPr>
            </a:lvl7pPr>
            <a:lvl8pPr marL="3429000" indent="-228600" algn="ctr" fontAlgn="base">
              <a:spcBef>
                <a:spcPct val="0"/>
              </a:spcBef>
              <a:spcAft>
                <a:spcPct val="0"/>
              </a:spcAft>
              <a:defRPr b="1">
                <a:solidFill>
                  <a:schemeClr val="tx1"/>
                </a:solidFill>
                <a:latin typeface="Tahoma" pitchFamily="34" charset="0"/>
                <a:ea typeface="宋体" pitchFamily="2" charset="-122"/>
              </a:defRPr>
            </a:lvl8pPr>
            <a:lvl9pPr marL="3886200" indent="-228600" algn="ctr" fontAlgn="base">
              <a:spcBef>
                <a:spcPct val="0"/>
              </a:spcBef>
              <a:spcAft>
                <a:spcPct val="0"/>
              </a:spcAft>
              <a:defRPr b="1">
                <a:solidFill>
                  <a:schemeClr val="tx1"/>
                </a:solidFill>
                <a:latin typeface="Tahoma" pitchFamily="34" charset="0"/>
                <a:ea typeface="宋体" pitchFamily="2" charset="-122"/>
              </a:defRPr>
            </a:lvl9pPr>
          </a:lstStyle>
          <a:p>
            <a:pPr algn="l" fontAlgn="base">
              <a:spcBef>
                <a:spcPct val="0"/>
              </a:spcBef>
              <a:spcAft>
                <a:spcPct val="0"/>
              </a:spcAft>
            </a:pPr>
            <a:r>
              <a:rPr lang="zh-CN" altLang="en-US" sz="2000" b="0" smtClean="0">
                <a:solidFill>
                  <a:srgbClr val="000000"/>
                </a:solidFill>
                <a:latin typeface="黑体" pitchFamily="49" charset="-122"/>
                <a:ea typeface="黑体" pitchFamily="49" charset="-122"/>
              </a:rPr>
              <a:t>服务库</a:t>
            </a:r>
          </a:p>
        </p:txBody>
      </p:sp>
      <p:sp>
        <p:nvSpPr>
          <p:cNvPr id="8" name="矩形 7"/>
          <p:cNvSpPr>
            <a:spLocks noChangeArrowheads="1"/>
          </p:cNvSpPr>
          <p:nvPr/>
        </p:nvSpPr>
        <p:spPr bwMode="auto">
          <a:xfrm>
            <a:off x="7380288" y="2205881"/>
            <a:ext cx="1547812" cy="719137"/>
          </a:xfrm>
          <a:prstGeom prst="rect">
            <a:avLst/>
          </a:prstGeom>
          <a:noFill/>
          <a:ln w="25400" algn="ctr">
            <a:solidFill>
              <a:srgbClr val="00A77A"/>
            </a:solidFill>
            <a:miter lim="800000"/>
            <a:headEnd/>
            <a:tailEnd/>
          </a:ln>
          <a:extLst>
            <a:ext uri="{909E8E84-426E-40DD-AFC4-6F175D3DCCD1}">
              <a14:hiddenFill xmlns:a14="http://schemas.microsoft.com/office/drawing/2010/main">
                <a:solidFill>
                  <a:srgbClr val="00CC99"/>
                </a:solidFill>
              </a14:hiddenFill>
            </a:ext>
          </a:extLst>
        </p:spPr>
        <p:txBody>
          <a:bodyPr anchor="ctr"/>
          <a:lstStyle/>
          <a:p>
            <a:pPr algn="ctr" fontAlgn="base">
              <a:spcBef>
                <a:spcPct val="0"/>
              </a:spcBef>
              <a:spcAft>
                <a:spcPct val="0"/>
              </a:spcAft>
            </a:pPr>
            <a:r>
              <a:rPr lang="zh-CN" altLang="en-US" b="1" smtClean="0">
                <a:solidFill>
                  <a:srgbClr val="000000"/>
                </a:solidFill>
              </a:rPr>
              <a:t>硬件无关</a:t>
            </a:r>
          </a:p>
          <a:p>
            <a:pPr algn="ctr" fontAlgn="base">
              <a:spcBef>
                <a:spcPct val="0"/>
              </a:spcBef>
              <a:spcAft>
                <a:spcPct val="0"/>
              </a:spcAft>
            </a:pPr>
            <a:r>
              <a:rPr lang="zh-CN" altLang="en-US" b="1" smtClean="0">
                <a:solidFill>
                  <a:srgbClr val="000000"/>
                </a:solidFill>
              </a:rPr>
              <a:t>抽象服务</a:t>
            </a:r>
            <a:endParaRPr lang="en-US" altLang="zh-CN" b="1" smtClean="0">
              <a:solidFill>
                <a:srgbClr val="000000"/>
              </a:solidFill>
            </a:endParaRPr>
          </a:p>
        </p:txBody>
      </p:sp>
      <p:sp>
        <p:nvSpPr>
          <p:cNvPr id="9" name="矩形 8"/>
          <p:cNvSpPr>
            <a:spLocks noChangeArrowheads="1"/>
          </p:cNvSpPr>
          <p:nvPr/>
        </p:nvSpPr>
        <p:spPr bwMode="auto">
          <a:xfrm>
            <a:off x="7380288" y="4509343"/>
            <a:ext cx="1619250" cy="647700"/>
          </a:xfrm>
          <a:prstGeom prst="rect">
            <a:avLst/>
          </a:prstGeom>
          <a:noFill/>
          <a:ln w="25400" algn="ctr">
            <a:solidFill>
              <a:srgbClr val="00A77A"/>
            </a:solidFill>
            <a:miter lim="800000"/>
            <a:headEnd/>
            <a:tailEnd/>
          </a:ln>
          <a:extLst>
            <a:ext uri="{909E8E84-426E-40DD-AFC4-6F175D3DCCD1}">
              <a14:hiddenFill xmlns:a14="http://schemas.microsoft.com/office/drawing/2010/main">
                <a:solidFill>
                  <a:srgbClr val="00CC99"/>
                </a:solidFill>
              </a14:hiddenFill>
            </a:ext>
          </a:extLst>
        </p:spPr>
        <p:txBody>
          <a:bodyPr anchor="ctr"/>
          <a:lstStyle/>
          <a:p>
            <a:pPr algn="ctr" fontAlgn="base">
              <a:spcBef>
                <a:spcPct val="0"/>
              </a:spcBef>
              <a:spcAft>
                <a:spcPct val="0"/>
              </a:spcAft>
            </a:pPr>
            <a:r>
              <a:rPr lang="zh-CN" altLang="en-US" b="1" smtClean="0">
                <a:solidFill>
                  <a:srgbClr val="000000"/>
                </a:solidFill>
              </a:rPr>
              <a:t>硬件相关</a:t>
            </a:r>
          </a:p>
          <a:p>
            <a:pPr algn="ctr" fontAlgn="base">
              <a:spcBef>
                <a:spcPct val="0"/>
              </a:spcBef>
              <a:spcAft>
                <a:spcPct val="0"/>
              </a:spcAft>
            </a:pPr>
            <a:r>
              <a:rPr lang="zh-CN" altLang="en-US" b="1" smtClean="0">
                <a:solidFill>
                  <a:srgbClr val="000000"/>
                </a:solidFill>
              </a:rPr>
              <a:t>设备控制</a:t>
            </a:r>
          </a:p>
        </p:txBody>
      </p:sp>
      <p:sp>
        <p:nvSpPr>
          <p:cNvPr id="10" name="文本框 6"/>
          <p:cNvSpPr txBox="1">
            <a:spLocks noChangeArrowheads="1"/>
          </p:cNvSpPr>
          <p:nvPr/>
        </p:nvSpPr>
        <p:spPr bwMode="auto">
          <a:xfrm>
            <a:off x="5508625" y="3501281"/>
            <a:ext cx="1008063" cy="56832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lgn="ctr">
              <a:defRPr b="1">
                <a:solidFill>
                  <a:schemeClr val="tx1"/>
                </a:solidFill>
                <a:latin typeface="Tahoma" pitchFamily="34" charset="0"/>
                <a:ea typeface="宋体" pitchFamily="2" charset="-122"/>
              </a:defRPr>
            </a:lvl1pPr>
            <a:lvl2pPr marL="742950" indent="-285750" algn="ctr">
              <a:defRPr b="1">
                <a:solidFill>
                  <a:schemeClr val="tx1"/>
                </a:solidFill>
                <a:latin typeface="Tahoma" pitchFamily="34" charset="0"/>
                <a:ea typeface="宋体" pitchFamily="2" charset="-122"/>
              </a:defRPr>
            </a:lvl2pPr>
            <a:lvl3pPr marL="1143000" indent="-228600" algn="ctr">
              <a:defRPr b="1">
                <a:solidFill>
                  <a:schemeClr val="tx1"/>
                </a:solidFill>
                <a:latin typeface="Tahoma" pitchFamily="34" charset="0"/>
                <a:ea typeface="宋体" pitchFamily="2" charset="-122"/>
              </a:defRPr>
            </a:lvl3pPr>
            <a:lvl4pPr marL="1600200" indent="-228600" algn="ctr">
              <a:defRPr b="1">
                <a:solidFill>
                  <a:schemeClr val="tx1"/>
                </a:solidFill>
                <a:latin typeface="Tahoma" pitchFamily="34" charset="0"/>
                <a:ea typeface="宋体" pitchFamily="2" charset="-122"/>
              </a:defRPr>
            </a:lvl4pPr>
            <a:lvl5pPr marL="2057400" indent="-228600" algn="ctr">
              <a:defRPr b="1">
                <a:solidFill>
                  <a:schemeClr val="tx1"/>
                </a:solidFill>
                <a:latin typeface="Tahoma" pitchFamily="34" charset="0"/>
                <a:ea typeface="宋体" pitchFamily="2" charset="-122"/>
              </a:defRPr>
            </a:lvl5pPr>
            <a:lvl6pPr marL="2514600" indent="-228600" algn="ctr" fontAlgn="base">
              <a:spcBef>
                <a:spcPct val="0"/>
              </a:spcBef>
              <a:spcAft>
                <a:spcPct val="0"/>
              </a:spcAft>
              <a:defRPr b="1">
                <a:solidFill>
                  <a:schemeClr val="tx1"/>
                </a:solidFill>
                <a:latin typeface="Tahoma" pitchFamily="34" charset="0"/>
                <a:ea typeface="宋体" pitchFamily="2" charset="-122"/>
              </a:defRPr>
            </a:lvl6pPr>
            <a:lvl7pPr marL="2971800" indent="-228600" algn="ctr" fontAlgn="base">
              <a:spcBef>
                <a:spcPct val="0"/>
              </a:spcBef>
              <a:spcAft>
                <a:spcPct val="0"/>
              </a:spcAft>
              <a:defRPr b="1">
                <a:solidFill>
                  <a:schemeClr val="tx1"/>
                </a:solidFill>
                <a:latin typeface="Tahoma" pitchFamily="34" charset="0"/>
                <a:ea typeface="宋体" pitchFamily="2" charset="-122"/>
              </a:defRPr>
            </a:lvl7pPr>
            <a:lvl8pPr marL="3429000" indent="-228600" algn="ctr" fontAlgn="base">
              <a:spcBef>
                <a:spcPct val="0"/>
              </a:spcBef>
              <a:spcAft>
                <a:spcPct val="0"/>
              </a:spcAft>
              <a:defRPr b="1">
                <a:solidFill>
                  <a:schemeClr val="tx1"/>
                </a:solidFill>
                <a:latin typeface="Tahoma" pitchFamily="34" charset="0"/>
                <a:ea typeface="宋体" pitchFamily="2" charset="-122"/>
              </a:defRPr>
            </a:lvl8pPr>
            <a:lvl9pPr marL="3886200" indent="-228600" algn="ctr" fontAlgn="base">
              <a:spcBef>
                <a:spcPct val="0"/>
              </a:spcBef>
              <a:spcAft>
                <a:spcPct val="0"/>
              </a:spcAft>
              <a:defRPr b="1">
                <a:solidFill>
                  <a:schemeClr val="tx1"/>
                </a:solidFill>
                <a:latin typeface="Tahoma" pitchFamily="34" charset="0"/>
                <a:ea typeface="宋体" pitchFamily="2" charset="-122"/>
              </a:defRPr>
            </a:lvl9pPr>
          </a:lstStyle>
          <a:p>
            <a:pPr algn="l" fontAlgn="base">
              <a:spcBef>
                <a:spcPct val="0"/>
              </a:spcBef>
              <a:spcAft>
                <a:spcPct val="0"/>
              </a:spcAft>
            </a:pPr>
            <a:r>
              <a:rPr lang="zh-CN" altLang="en-US" sz="2000" b="0" smtClean="0">
                <a:solidFill>
                  <a:srgbClr val="000000"/>
                </a:solidFill>
                <a:latin typeface="黑体" pitchFamily="49" charset="-122"/>
                <a:ea typeface="黑体" pitchFamily="49" charset="-122"/>
              </a:rPr>
              <a:t>现场层</a:t>
            </a:r>
            <a:endParaRPr lang="en-US" altLang="zh-CN" sz="2000" b="0" smtClean="0">
              <a:solidFill>
                <a:srgbClr val="000000"/>
              </a:solidFill>
              <a:latin typeface="黑体" pitchFamily="49" charset="-122"/>
              <a:ea typeface="黑体" pitchFamily="49" charset="-122"/>
            </a:endParaRPr>
          </a:p>
        </p:txBody>
      </p:sp>
      <p:sp>
        <p:nvSpPr>
          <p:cNvPr id="11" name="标题 1"/>
          <p:cNvSpPr txBox="1">
            <a:spLocks/>
          </p:cNvSpPr>
          <p:nvPr/>
        </p:nvSpPr>
        <p:spPr bwMode="auto">
          <a:xfrm>
            <a:off x="609600" y="243930"/>
            <a:ext cx="8229600" cy="778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normAutofit fontScale="97500"/>
          </a:bodyPr>
          <a:lstStyle>
            <a:lvl1pPr algn="l" defTabSz="914400" rtl="0" eaLnBrk="0" fontAlgn="base" latinLnBrk="0" hangingPunct="0">
              <a:spcBef>
                <a:spcPct val="0"/>
              </a:spcBef>
              <a:spcAft>
                <a:spcPct val="0"/>
              </a:spcAft>
              <a:buNone/>
              <a:defRPr sz="3200" b="1" kern="1200">
                <a:solidFill>
                  <a:schemeClr val="tx2"/>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200" b="1">
                <a:solidFill>
                  <a:schemeClr val="tx2"/>
                </a:solidFill>
                <a:latin typeface="微软雅黑" pitchFamily="34" charset="-122"/>
                <a:ea typeface="微软雅黑" pitchFamily="34" charset="-122"/>
              </a:defRPr>
            </a:lvl5pPr>
            <a:lvl6pPr marL="457200" algn="l" rtl="0" fontAlgn="base">
              <a:spcBef>
                <a:spcPct val="0"/>
              </a:spcBef>
              <a:spcAft>
                <a:spcPct val="0"/>
              </a:spcAft>
              <a:defRPr sz="3200" b="1">
                <a:solidFill>
                  <a:schemeClr val="tx2"/>
                </a:solidFill>
                <a:latin typeface="Tahoma" pitchFamily="34" charset="0"/>
                <a:ea typeface="宋体" pitchFamily="2" charset="-122"/>
              </a:defRPr>
            </a:lvl6pPr>
            <a:lvl7pPr marL="914400" algn="l" rtl="0" fontAlgn="base">
              <a:spcBef>
                <a:spcPct val="0"/>
              </a:spcBef>
              <a:spcAft>
                <a:spcPct val="0"/>
              </a:spcAft>
              <a:defRPr sz="3200" b="1">
                <a:solidFill>
                  <a:schemeClr val="tx2"/>
                </a:solidFill>
                <a:latin typeface="Tahoma" pitchFamily="34" charset="0"/>
                <a:ea typeface="宋体" pitchFamily="2" charset="-122"/>
              </a:defRPr>
            </a:lvl7pPr>
            <a:lvl8pPr marL="1371600" algn="l" rtl="0" fontAlgn="base">
              <a:spcBef>
                <a:spcPct val="0"/>
              </a:spcBef>
              <a:spcAft>
                <a:spcPct val="0"/>
              </a:spcAft>
              <a:defRPr sz="3200" b="1">
                <a:solidFill>
                  <a:schemeClr val="tx2"/>
                </a:solidFill>
                <a:latin typeface="Tahoma" pitchFamily="34" charset="0"/>
                <a:ea typeface="宋体" pitchFamily="2" charset="-122"/>
              </a:defRPr>
            </a:lvl8pPr>
            <a:lvl9pPr marL="1828800" algn="l" rtl="0" fontAlgn="base">
              <a:spcBef>
                <a:spcPct val="0"/>
              </a:spcBef>
              <a:spcAft>
                <a:spcPct val="0"/>
              </a:spcAft>
              <a:defRPr sz="3200" b="1">
                <a:solidFill>
                  <a:schemeClr val="tx2"/>
                </a:solidFill>
                <a:latin typeface="Tahoma" pitchFamily="34" charset="0"/>
                <a:ea typeface="宋体" pitchFamily="2" charset="-122"/>
              </a:defRPr>
            </a:lvl9pPr>
          </a:lstStyle>
          <a:p>
            <a:r>
              <a:rPr lang="zh-CN" altLang="en-US" dirty="0" smtClean="0">
                <a:solidFill>
                  <a:srgbClr val="1F497D"/>
                </a:solidFill>
              </a:rPr>
              <a:t>第四次工业革命</a:t>
            </a:r>
            <a:r>
              <a:rPr lang="en-US" altLang="zh-CN" dirty="0" smtClean="0">
                <a:solidFill>
                  <a:srgbClr val="1F497D"/>
                </a:solidFill>
              </a:rPr>
              <a:t>——</a:t>
            </a:r>
            <a:r>
              <a:rPr lang="zh-CN" altLang="en-US" dirty="0" smtClean="0">
                <a:solidFill>
                  <a:srgbClr val="1F497D"/>
                </a:solidFill>
              </a:rPr>
              <a:t>从智慧工厂到智能生产</a:t>
            </a:r>
          </a:p>
        </p:txBody>
      </p:sp>
    </p:spTree>
    <p:extLst>
      <p:ext uri="{BB962C8B-B14F-4D97-AF65-F5344CB8AC3E}">
        <p14:creationId xmlns:p14="http://schemas.microsoft.com/office/powerpoint/2010/main" val="381976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smtClean="0"/>
              <a:t>工业</a:t>
            </a:r>
            <a:r>
              <a:rPr lang="en-US" altLang="zh-CN" sz="3600" b="1" dirty="0" smtClean="0"/>
              <a:t>4.0</a:t>
            </a:r>
            <a:r>
              <a:rPr lang="zh-CN" altLang="en-US" sz="3600" b="1" dirty="0" smtClean="0"/>
              <a:t>下</a:t>
            </a:r>
            <a:r>
              <a:rPr lang="zh-CN" altLang="en-US" sz="3600" b="1" dirty="0"/>
              <a:t>的产品</a:t>
            </a:r>
            <a:r>
              <a:rPr lang="zh-CN" altLang="en-US" sz="3600" b="1" dirty="0" smtClean="0"/>
              <a:t>特点</a:t>
            </a:r>
            <a:endParaRPr lang="zh-CN" altLang="en-US" sz="3600" dirty="0"/>
          </a:p>
        </p:txBody>
      </p:sp>
      <p:sp>
        <p:nvSpPr>
          <p:cNvPr id="4" name="内容占位符 2"/>
          <p:cNvSpPr>
            <a:spLocks noGrp="1"/>
          </p:cNvSpPr>
          <p:nvPr>
            <p:ph idx="1"/>
          </p:nvPr>
        </p:nvSpPr>
        <p:spPr>
          <a:xfrm>
            <a:off x="13320" y="1292051"/>
            <a:ext cx="6299200" cy="5454650"/>
          </a:xfrm>
        </p:spPr>
        <p:txBody>
          <a:bodyPr>
            <a:normAutofit/>
          </a:bodyPr>
          <a:lstStyle/>
          <a:p>
            <a:pPr>
              <a:lnSpc>
                <a:spcPct val="150000"/>
              </a:lnSpc>
              <a:spcBef>
                <a:spcPts val="600"/>
              </a:spcBef>
            </a:pPr>
            <a:r>
              <a:rPr lang="zh-CN" altLang="en-US" sz="2600" b="1" dirty="0" smtClean="0"/>
              <a:t>集成了信息存储、传感、无线通信功能</a:t>
            </a:r>
            <a:endParaRPr lang="en-US" altLang="zh-CN" sz="2600" b="1" dirty="0" smtClean="0"/>
          </a:p>
          <a:p>
            <a:pPr lvl="1" algn="l">
              <a:lnSpc>
                <a:spcPct val="150000"/>
              </a:lnSpc>
              <a:spcBef>
                <a:spcPts val="1200"/>
              </a:spcBef>
            </a:pPr>
            <a:r>
              <a:rPr lang="zh-CN" altLang="en-US" sz="2200" b="1" dirty="0" smtClean="0"/>
              <a:t>产品是信息载体</a:t>
            </a:r>
            <a:endParaRPr lang="en-US" altLang="zh-CN" sz="2200" b="1" dirty="0" smtClean="0"/>
          </a:p>
          <a:p>
            <a:pPr lvl="2" algn="l">
              <a:lnSpc>
                <a:spcPct val="150000"/>
              </a:lnSpc>
              <a:spcBef>
                <a:spcPts val="600"/>
              </a:spcBef>
            </a:pPr>
            <a:r>
              <a:rPr lang="zh-CN" altLang="en-US" sz="2200" b="1" dirty="0" smtClean="0"/>
              <a:t>产品在整个完整的供应链和生命周期中都一直带有自身信息</a:t>
            </a:r>
            <a:endParaRPr lang="en-US" altLang="zh-CN" sz="2200" b="1" dirty="0" smtClean="0"/>
          </a:p>
          <a:p>
            <a:pPr lvl="1">
              <a:lnSpc>
                <a:spcPct val="150000"/>
              </a:lnSpc>
              <a:spcBef>
                <a:spcPts val="1200"/>
              </a:spcBef>
            </a:pPr>
            <a:r>
              <a:rPr lang="zh-CN" altLang="en-US" sz="2200" b="1" dirty="0"/>
              <a:t>产品是一个</a:t>
            </a:r>
            <a:r>
              <a:rPr lang="en-US" altLang="zh-CN" sz="2200" b="1" dirty="0"/>
              <a:t>agent</a:t>
            </a:r>
          </a:p>
          <a:p>
            <a:pPr lvl="2" algn="l">
              <a:lnSpc>
                <a:spcPct val="150000"/>
              </a:lnSpc>
              <a:spcBef>
                <a:spcPts val="600"/>
              </a:spcBef>
            </a:pPr>
            <a:r>
              <a:rPr lang="zh-CN" altLang="en-US" sz="2200" b="1" dirty="0" smtClean="0"/>
              <a:t>产品会影响其所在环境</a:t>
            </a:r>
            <a:endParaRPr lang="en-US" altLang="zh-CN" sz="2200" b="1" dirty="0"/>
          </a:p>
          <a:p>
            <a:pPr lvl="1">
              <a:lnSpc>
                <a:spcPct val="150000"/>
              </a:lnSpc>
              <a:spcBef>
                <a:spcPts val="1200"/>
              </a:spcBef>
            </a:pPr>
            <a:r>
              <a:rPr lang="zh-CN" altLang="en-US" sz="2200" b="1" dirty="0"/>
              <a:t>产品具有自监测功能</a:t>
            </a:r>
            <a:endParaRPr lang="en-US" altLang="zh-CN" sz="2200" b="1" dirty="0"/>
          </a:p>
          <a:p>
            <a:pPr lvl="2" algn="l">
              <a:lnSpc>
                <a:spcPct val="150000"/>
              </a:lnSpc>
              <a:spcBef>
                <a:spcPts val="600"/>
              </a:spcBef>
            </a:pPr>
            <a:r>
              <a:rPr lang="zh-CN" altLang="en-US" sz="2200" b="1" dirty="0" smtClean="0"/>
              <a:t>产品会对其自身状态和环境进行监测</a:t>
            </a:r>
          </a:p>
        </p:txBody>
      </p:sp>
      <p:pic>
        <p:nvPicPr>
          <p:cNvPr id="5" name="图片 3"/>
          <p:cNvPicPr>
            <a:picLocks noChangeAspect="1"/>
          </p:cNvPicPr>
          <p:nvPr/>
        </p:nvPicPr>
        <p:blipFill>
          <a:blip r:embed="rId2">
            <a:extLst>
              <a:ext uri="{28A0092B-C50C-407E-A947-70E740481C1C}">
                <a14:useLocalDpi xmlns:a14="http://schemas.microsoft.com/office/drawing/2010/main" val="0"/>
              </a:ext>
            </a:extLst>
          </a:blip>
          <a:srcRect l="8742" t="8333" r="8200" b="8333"/>
          <a:stretch>
            <a:fillRect/>
          </a:stretch>
        </p:blipFill>
        <p:spPr bwMode="auto">
          <a:xfrm>
            <a:off x="6597650" y="2177876"/>
            <a:ext cx="17097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7650" y="3573289"/>
            <a:ext cx="1709738"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05588" y="5222701"/>
            <a:ext cx="17018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标注 7"/>
          <p:cNvSpPr>
            <a:spLocks noChangeArrowheads="1"/>
          </p:cNvSpPr>
          <p:nvPr/>
        </p:nvSpPr>
        <p:spPr bwMode="auto">
          <a:xfrm>
            <a:off x="7524750" y="1807989"/>
            <a:ext cx="1619250" cy="982662"/>
          </a:xfrm>
          <a:prstGeom prst="wedgeRectCallout">
            <a:avLst>
              <a:gd name="adj1" fmla="val -64903"/>
              <a:gd name="adj2" fmla="val 39986"/>
            </a:avLst>
          </a:prstGeom>
          <a:solidFill>
            <a:schemeClr val="bg1">
              <a:alpha val="39999"/>
            </a:schemeClr>
          </a:solidFill>
          <a:ln w="25400" algn="ctr">
            <a:solidFill>
              <a:srgbClr val="0000FF"/>
            </a:solidFill>
            <a:miter lim="800000"/>
            <a:headEnd/>
            <a:tailEnd/>
          </a:ln>
        </p:spPr>
        <p:txBody>
          <a:bodyPr anchor="ctr"/>
          <a:lstStyle/>
          <a:p>
            <a:pPr fontAlgn="base">
              <a:spcBef>
                <a:spcPct val="0"/>
              </a:spcBef>
              <a:spcAft>
                <a:spcPct val="0"/>
              </a:spcAft>
              <a:defRPr/>
            </a:pPr>
            <a:r>
              <a:rPr lang="zh-CN" altLang="en-US" b="1" dirty="0">
                <a:solidFill>
                  <a:srgbClr val="000000"/>
                </a:solidFill>
                <a:latin typeface="仿宋" panose="02010609060101010101" pitchFamily="49" charset="-122"/>
                <a:ea typeface="仿宋" panose="02010609060101010101" pitchFamily="49" charset="-122"/>
              </a:rPr>
              <a:t>我生产于</a:t>
            </a:r>
            <a:r>
              <a:rPr lang="en-US" altLang="zh-CN" b="1" dirty="0">
                <a:solidFill>
                  <a:srgbClr val="000000"/>
                </a:solidFill>
                <a:latin typeface="仿宋" panose="02010609060101010101" pitchFamily="49" charset="-122"/>
                <a:ea typeface="仿宋" panose="02010609060101010101" pitchFamily="49" charset="-122"/>
              </a:rPr>
              <a:t>2010</a:t>
            </a:r>
            <a:r>
              <a:rPr lang="zh-CN" altLang="en-US" b="1" dirty="0">
                <a:solidFill>
                  <a:srgbClr val="000000"/>
                </a:solidFill>
                <a:latin typeface="仿宋" panose="02010609060101010101" pitchFamily="49" charset="-122"/>
                <a:ea typeface="仿宋" panose="02010609060101010101" pitchFamily="49" charset="-122"/>
              </a:rPr>
              <a:t>年</a:t>
            </a:r>
            <a:r>
              <a:rPr lang="en-US" altLang="zh-CN" b="1" dirty="0">
                <a:solidFill>
                  <a:srgbClr val="000000"/>
                </a:solidFill>
                <a:latin typeface="仿宋" panose="02010609060101010101" pitchFamily="49" charset="-122"/>
                <a:ea typeface="仿宋" panose="02010609060101010101" pitchFamily="49" charset="-122"/>
              </a:rPr>
              <a:t>4</a:t>
            </a:r>
            <a:r>
              <a:rPr lang="zh-CN" altLang="en-US" b="1" dirty="0">
                <a:solidFill>
                  <a:srgbClr val="000000"/>
                </a:solidFill>
                <a:latin typeface="仿宋" panose="02010609060101010101" pitchFamily="49" charset="-122"/>
                <a:ea typeface="仿宋" panose="02010609060101010101" pitchFamily="49" charset="-122"/>
              </a:rPr>
              <a:t>月</a:t>
            </a:r>
            <a:r>
              <a:rPr lang="en-US" altLang="zh-CN" b="1" dirty="0">
                <a:solidFill>
                  <a:srgbClr val="000000"/>
                </a:solidFill>
                <a:latin typeface="仿宋" panose="02010609060101010101" pitchFamily="49" charset="-122"/>
                <a:ea typeface="仿宋" panose="02010609060101010101" pitchFamily="49" charset="-122"/>
              </a:rPr>
              <a:t>30</a:t>
            </a:r>
            <a:r>
              <a:rPr lang="zh-CN" altLang="en-US" b="1" dirty="0">
                <a:solidFill>
                  <a:srgbClr val="000000"/>
                </a:solidFill>
                <a:latin typeface="仿宋" panose="02010609060101010101" pitchFamily="49" charset="-122"/>
                <a:ea typeface="仿宋" panose="02010609060101010101" pitchFamily="49" charset="-122"/>
              </a:rPr>
              <a:t>日，</a:t>
            </a:r>
            <a:r>
              <a:rPr lang="en-US" altLang="zh-CN" b="1" dirty="0">
                <a:solidFill>
                  <a:srgbClr val="000000"/>
                </a:solidFill>
                <a:latin typeface="仿宋" panose="02010609060101010101" pitchFamily="49" charset="-122"/>
                <a:ea typeface="仿宋" panose="02010609060101010101" pitchFamily="49" charset="-122"/>
              </a:rPr>
              <a:t>5</a:t>
            </a:r>
            <a:r>
              <a:rPr lang="zh-CN" altLang="en-US" b="1" dirty="0">
                <a:solidFill>
                  <a:srgbClr val="000000"/>
                </a:solidFill>
                <a:latin typeface="仿宋" panose="02010609060101010101" pitchFamily="49" charset="-122"/>
                <a:ea typeface="仿宋" panose="02010609060101010101" pitchFamily="49" charset="-122"/>
              </a:rPr>
              <a:t>月</a:t>
            </a:r>
            <a:r>
              <a:rPr lang="en-US" altLang="zh-CN" b="1" dirty="0">
                <a:solidFill>
                  <a:srgbClr val="000000"/>
                </a:solidFill>
                <a:latin typeface="仿宋" panose="02010609060101010101" pitchFamily="49" charset="-122"/>
                <a:ea typeface="仿宋" panose="02010609060101010101" pitchFamily="49" charset="-122"/>
              </a:rPr>
              <a:t>3</a:t>
            </a:r>
            <a:r>
              <a:rPr lang="zh-CN" altLang="en-US" b="1" dirty="0">
                <a:solidFill>
                  <a:srgbClr val="000000"/>
                </a:solidFill>
                <a:latin typeface="仿宋" panose="02010609060101010101" pitchFamily="49" charset="-122"/>
                <a:ea typeface="仿宋" panose="02010609060101010101" pitchFamily="49" charset="-122"/>
              </a:rPr>
              <a:t>日出厂</a:t>
            </a:r>
          </a:p>
        </p:txBody>
      </p:sp>
      <p:sp>
        <p:nvSpPr>
          <p:cNvPr id="9" name="矩形标注 8"/>
          <p:cNvSpPr/>
          <p:nvPr/>
        </p:nvSpPr>
        <p:spPr>
          <a:xfrm>
            <a:off x="8020050" y="3465339"/>
            <a:ext cx="1123950" cy="554037"/>
          </a:xfrm>
          <a:prstGeom prst="wedgeRectCallout">
            <a:avLst>
              <a:gd name="adj1" fmla="val -59861"/>
              <a:gd name="adj2" fmla="val 95136"/>
            </a:avLst>
          </a:prstGeom>
          <a:solidFill>
            <a:schemeClr val="bg1">
              <a:alpha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base">
              <a:spcBef>
                <a:spcPct val="0"/>
              </a:spcBef>
              <a:spcAft>
                <a:spcPct val="0"/>
              </a:spcAft>
              <a:defRPr/>
            </a:pPr>
            <a:r>
              <a:rPr lang="zh-CN" altLang="en-US" b="1" dirty="0">
                <a:solidFill>
                  <a:srgbClr val="000000"/>
                </a:solidFill>
                <a:latin typeface="仿宋" panose="02010609060101010101" pitchFamily="49" charset="-122"/>
                <a:ea typeface="仿宋" panose="02010609060101010101" pitchFamily="49" charset="-122"/>
              </a:rPr>
              <a:t>请握中间</a:t>
            </a:r>
          </a:p>
        </p:txBody>
      </p:sp>
      <p:sp>
        <p:nvSpPr>
          <p:cNvPr id="10" name="矩形标注 9"/>
          <p:cNvSpPr>
            <a:spLocks noChangeArrowheads="1"/>
          </p:cNvSpPr>
          <p:nvPr/>
        </p:nvSpPr>
        <p:spPr bwMode="auto">
          <a:xfrm>
            <a:off x="7524750" y="5192539"/>
            <a:ext cx="1619250" cy="735012"/>
          </a:xfrm>
          <a:prstGeom prst="wedgeRectCallout">
            <a:avLst>
              <a:gd name="adj1" fmla="val -63528"/>
              <a:gd name="adj2" fmla="val 92116"/>
            </a:avLst>
          </a:prstGeom>
          <a:solidFill>
            <a:schemeClr val="bg1">
              <a:alpha val="39999"/>
            </a:schemeClr>
          </a:solidFill>
          <a:ln w="25400" algn="ctr">
            <a:solidFill>
              <a:srgbClr val="0000FF"/>
            </a:solidFill>
            <a:miter lim="800000"/>
            <a:headEnd/>
            <a:tailEnd/>
          </a:ln>
        </p:spPr>
        <p:txBody>
          <a:bodyPr anchor="ctr"/>
          <a:lstStyle/>
          <a:p>
            <a:pPr fontAlgn="base">
              <a:spcBef>
                <a:spcPct val="0"/>
              </a:spcBef>
              <a:spcAft>
                <a:spcPct val="0"/>
              </a:spcAft>
              <a:defRPr/>
            </a:pPr>
            <a:r>
              <a:rPr lang="zh-CN" altLang="en-US" b="1" dirty="0">
                <a:solidFill>
                  <a:srgbClr val="000000"/>
                </a:solidFill>
                <a:latin typeface="仿宋" panose="02010609060101010101" pitchFamily="49" charset="-122"/>
                <a:ea typeface="仿宋" panose="02010609060101010101" pitchFamily="49" charset="-122"/>
              </a:rPr>
              <a:t>已经打开</a:t>
            </a:r>
            <a:r>
              <a:rPr lang="en-US" altLang="zh-CN" b="1" dirty="0">
                <a:solidFill>
                  <a:srgbClr val="000000"/>
                </a:solidFill>
                <a:latin typeface="仿宋" panose="02010609060101010101" pitchFamily="49" charset="-122"/>
                <a:ea typeface="仿宋" panose="02010609060101010101" pitchFamily="49" charset="-122"/>
              </a:rPr>
              <a:t>2</a:t>
            </a:r>
            <a:r>
              <a:rPr lang="zh-CN" altLang="en-US" b="1" dirty="0">
                <a:solidFill>
                  <a:srgbClr val="000000"/>
                </a:solidFill>
                <a:latin typeface="仿宋" panose="02010609060101010101" pitchFamily="49" charset="-122"/>
                <a:ea typeface="仿宋" panose="02010609060101010101" pitchFamily="49" charset="-122"/>
              </a:rPr>
              <a:t>分钟了，请盖上</a:t>
            </a:r>
          </a:p>
        </p:txBody>
      </p:sp>
    </p:spTree>
    <p:extLst>
      <p:ext uri="{BB962C8B-B14F-4D97-AF65-F5344CB8AC3E}">
        <p14:creationId xmlns:p14="http://schemas.microsoft.com/office/powerpoint/2010/main" val="70432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755650" y="548680"/>
            <a:ext cx="6911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600" dirty="0">
                <a:solidFill>
                  <a:prstClr val="black"/>
                </a:solidFill>
                <a:latin typeface="隶书" pitchFamily="49" charset="-122"/>
                <a:ea typeface="隶书" pitchFamily="49" charset="-122"/>
              </a:rPr>
              <a:t>物联网的其他定义</a:t>
            </a:r>
          </a:p>
        </p:txBody>
      </p:sp>
      <p:pic>
        <p:nvPicPr>
          <p:cNvPr id="81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700808"/>
            <a:ext cx="7345363"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96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err="1" smtClean="0"/>
              <a:t>IoT</a:t>
            </a:r>
            <a:r>
              <a:rPr lang="en-US" altLang="zh-CN" sz="4000" dirty="0" smtClean="0"/>
              <a:t> (Internet-of-Things)   </a:t>
            </a:r>
            <a:r>
              <a:rPr lang="zh-CN" altLang="en-US" sz="4000" dirty="0" smtClean="0"/>
              <a:t>物联网</a:t>
            </a:r>
            <a:endParaRPr lang="zh-CN" altLang="en-US" sz="4000" dirty="0"/>
          </a:p>
        </p:txBody>
      </p:sp>
      <p:sp>
        <p:nvSpPr>
          <p:cNvPr id="4" name="Rectangle 3"/>
          <p:cNvSpPr>
            <a:spLocks noChangeArrowheads="1"/>
          </p:cNvSpPr>
          <p:nvPr/>
        </p:nvSpPr>
        <p:spPr bwMode="auto">
          <a:xfrm>
            <a:off x="539552" y="1196752"/>
            <a:ext cx="8280920"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ct val="150000"/>
              </a:lnSpc>
              <a:spcBef>
                <a:spcPct val="20000"/>
              </a:spcBef>
              <a:buFont typeface="Wingdings" pitchFamily="2" charset="2"/>
              <a:buChar char="Ø"/>
            </a:pPr>
            <a:r>
              <a:rPr lang="zh-CN" altLang="en-US" sz="2000" b="1" dirty="0">
                <a:solidFill>
                  <a:srgbClr val="FF0000"/>
                </a:solidFill>
                <a:latin typeface="楷体_GB2312" pitchFamily="49" charset="-122"/>
                <a:ea typeface="楷体_GB2312" pitchFamily="49" charset="-122"/>
              </a:rPr>
              <a:t>全面感知</a:t>
            </a:r>
            <a:r>
              <a:rPr lang="zh-CN" altLang="en-US" sz="2000" b="1" dirty="0">
                <a:solidFill>
                  <a:srgbClr val="C0504D"/>
                </a:solidFill>
                <a:latin typeface="楷体_GB2312" pitchFamily="49" charset="-122"/>
                <a:ea typeface="楷体_GB2312" pitchFamily="49" charset="-122"/>
              </a:rPr>
              <a:t>：</a:t>
            </a:r>
            <a:r>
              <a:rPr lang="zh-CN" altLang="en-US" sz="2000" b="1" dirty="0" smtClean="0">
                <a:solidFill>
                  <a:srgbClr val="0000FF"/>
                </a:solidFill>
                <a:latin typeface="楷体_GB2312" pitchFamily="49" charset="-122"/>
                <a:ea typeface="楷体_GB2312" pitchFamily="49" charset="-122"/>
              </a:rPr>
              <a:t>利用传感器、</a:t>
            </a:r>
            <a:r>
              <a:rPr lang="en-US" altLang="zh-CN" sz="2000" b="1" dirty="0">
                <a:solidFill>
                  <a:srgbClr val="0000FF"/>
                </a:solidFill>
                <a:latin typeface="楷体_GB2312" pitchFamily="49" charset="-122"/>
                <a:ea typeface="楷体_GB2312" pitchFamily="49" charset="-122"/>
              </a:rPr>
              <a:t> RFID</a:t>
            </a:r>
            <a:r>
              <a:rPr lang="zh-CN" altLang="en-US" sz="2000" b="1" dirty="0">
                <a:solidFill>
                  <a:srgbClr val="0000FF"/>
                </a:solidFill>
                <a:latin typeface="楷体_GB2312" pitchFamily="49" charset="-122"/>
                <a:ea typeface="楷体_GB2312" pitchFamily="49" charset="-122"/>
              </a:rPr>
              <a:t>、</a:t>
            </a:r>
            <a:r>
              <a:rPr lang="zh-CN" altLang="en-US" sz="2000" b="1" dirty="0" smtClean="0">
                <a:solidFill>
                  <a:srgbClr val="0000FF"/>
                </a:solidFill>
                <a:latin typeface="楷体_GB2312" pitchFamily="49" charset="-122"/>
                <a:ea typeface="楷体_GB2312" pitchFamily="49" charset="-122"/>
              </a:rPr>
              <a:t>二</a:t>
            </a:r>
            <a:r>
              <a:rPr lang="zh-CN" altLang="en-US" sz="2000" b="1" dirty="0">
                <a:solidFill>
                  <a:srgbClr val="0000FF"/>
                </a:solidFill>
                <a:latin typeface="楷体_GB2312" pitchFamily="49" charset="-122"/>
                <a:ea typeface="楷体_GB2312" pitchFamily="49" charset="-122"/>
              </a:rPr>
              <a:t>维码、卫星、微波，及其它各种感知设备随时随地采集各种动态对象，全面感知世界。</a:t>
            </a:r>
          </a:p>
          <a:p>
            <a:pPr algn="just">
              <a:lnSpc>
                <a:spcPct val="150000"/>
              </a:lnSpc>
              <a:spcBef>
                <a:spcPct val="20000"/>
              </a:spcBef>
              <a:buFont typeface="Wingdings" pitchFamily="2" charset="2"/>
              <a:buChar char="Ø"/>
            </a:pPr>
            <a:r>
              <a:rPr lang="zh-CN" altLang="en-US" sz="2000" b="1" dirty="0" smtClean="0">
                <a:solidFill>
                  <a:srgbClr val="FF0000"/>
                </a:solidFill>
                <a:latin typeface="楷体_GB2312" pitchFamily="49" charset="-122"/>
                <a:ea typeface="楷体_GB2312" pitchFamily="49" charset="-122"/>
              </a:rPr>
              <a:t>可靠传送</a:t>
            </a:r>
            <a:r>
              <a:rPr lang="zh-CN" altLang="en-US" sz="2000" b="1" dirty="0">
                <a:solidFill>
                  <a:srgbClr val="C0504D"/>
                </a:solidFill>
                <a:latin typeface="楷体_GB2312" pitchFamily="49" charset="-122"/>
                <a:ea typeface="楷体_GB2312" pitchFamily="49" charset="-122"/>
              </a:rPr>
              <a:t>：</a:t>
            </a:r>
            <a:r>
              <a:rPr lang="zh-CN" altLang="en-US" sz="2000" b="1" dirty="0">
                <a:solidFill>
                  <a:srgbClr val="0000FF"/>
                </a:solidFill>
                <a:latin typeface="楷体_GB2312" pitchFamily="49" charset="-122"/>
                <a:ea typeface="楷体_GB2312" pitchFamily="49" charset="-122"/>
              </a:rPr>
              <a:t>利用以太网、无线网、移动</a:t>
            </a:r>
            <a:r>
              <a:rPr lang="zh-CN" altLang="en-US" sz="2000" b="1" dirty="0" smtClean="0">
                <a:solidFill>
                  <a:srgbClr val="0000FF"/>
                </a:solidFill>
                <a:latin typeface="楷体_GB2312" pitchFamily="49" charset="-122"/>
                <a:ea typeface="楷体_GB2312" pitchFamily="49" charset="-122"/>
              </a:rPr>
              <a:t>网等网络将</a:t>
            </a:r>
            <a:r>
              <a:rPr lang="zh-CN" altLang="en-US" sz="2000" b="1" dirty="0">
                <a:solidFill>
                  <a:srgbClr val="0000FF"/>
                </a:solidFill>
                <a:latin typeface="楷体_GB2312" pitchFamily="49" charset="-122"/>
                <a:ea typeface="楷体_GB2312" pitchFamily="49" charset="-122"/>
              </a:rPr>
              <a:t>感知的信息进行实时传送</a:t>
            </a:r>
            <a:r>
              <a:rPr lang="zh-CN" altLang="en-US" sz="2000" b="1" dirty="0" smtClean="0">
                <a:solidFill>
                  <a:srgbClr val="0000FF"/>
                </a:solidFill>
                <a:latin typeface="楷体_GB2312" pitchFamily="49" charset="-122"/>
                <a:ea typeface="楷体_GB2312" pitchFamily="49" charset="-122"/>
              </a:rPr>
              <a:t>。</a:t>
            </a:r>
            <a:endParaRPr lang="en-US" altLang="zh-CN" sz="2000" b="1" dirty="0" smtClean="0">
              <a:solidFill>
                <a:srgbClr val="0000FF"/>
              </a:solidFill>
              <a:latin typeface="楷体_GB2312" pitchFamily="49" charset="-122"/>
              <a:ea typeface="楷体_GB2312" pitchFamily="49" charset="-122"/>
            </a:endParaRPr>
          </a:p>
          <a:p>
            <a:pPr algn="just">
              <a:lnSpc>
                <a:spcPct val="150000"/>
              </a:lnSpc>
              <a:spcBef>
                <a:spcPct val="20000"/>
              </a:spcBef>
              <a:buFont typeface="Wingdings" pitchFamily="2" charset="2"/>
              <a:buChar char="Ø"/>
            </a:pPr>
            <a:r>
              <a:rPr lang="zh-CN" altLang="en-US" sz="2000" b="1" dirty="0">
                <a:solidFill>
                  <a:srgbClr val="FF0000"/>
                </a:solidFill>
                <a:latin typeface="楷体_GB2312" pitchFamily="49" charset="-122"/>
                <a:ea typeface="楷体_GB2312" pitchFamily="49" charset="-122"/>
              </a:rPr>
              <a:t>协同</a:t>
            </a:r>
            <a:r>
              <a:rPr lang="zh-CN" altLang="en-US" sz="2000" b="1" dirty="0" smtClean="0">
                <a:solidFill>
                  <a:srgbClr val="FF0000"/>
                </a:solidFill>
                <a:latin typeface="楷体_GB2312" pitchFamily="49" charset="-122"/>
                <a:ea typeface="楷体_GB2312" pitchFamily="49" charset="-122"/>
              </a:rPr>
              <a:t>处理：</a:t>
            </a:r>
            <a:r>
              <a:rPr lang="zh-CN" altLang="en-US" sz="2000" b="1" dirty="0" smtClean="0">
                <a:solidFill>
                  <a:srgbClr val="0000FF"/>
                </a:solidFill>
                <a:latin typeface="楷体_GB2312" pitchFamily="49" charset="-122"/>
                <a:ea typeface="楷体_GB2312" pitchFamily="49" charset="-122"/>
              </a:rPr>
              <a:t>对多维、多源信息进行融合处理，协同决策。</a:t>
            </a:r>
            <a:endParaRPr lang="zh-CN" altLang="en-US" sz="2000" b="1" dirty="0">
              <a:solidFill>
                <a:srgbClr val="0000FF"/>
              </a:solidFill>
              <a:latin typeface="楷体_GB2312" pitchFamily="49" charset="-122"/>
              <a:ea typeface="楷体_GB2312" pitchFamily="49" charset="-122"/>
            </a:endParaRPr>
          </a:p>
          <a:p>
            <a:pPr algn="just">
              <a:lnSpc>
                <a:spcPct val="150000"/>
              </a:lnSpc>
              <a:spcBef>
                <a:spcPct val="20000"/>
              </a:spcBef>
              <a:buFont typeface="Wingdings" pitchFamily="2" charset="2"/>
              <a:buChar char="Ø"/>
            </a:pPr>
            <a:r>
              <a:rPr lang="zh-CN" altLang="en-US" sz="2000" b="1" dirty="0">
                <a:solidFill>
                  <a:srgbClr val="FF0000"/>
                </a:solidFill>
                <a:latin typeface="楷体_GB2312" pitchFamily="49" charset="-122"/>
                <a:ea typeface="楷体_GB2312" pitchFamily="49" charset="-122"/>
              </a:rPr>
              <a:t>智能控制</a:t>
            </a:r>
            <a:r>
              <a:rPr lang="zh-CN" altLang="en-US" sz="2000" b="1" dirty="0">
                <a:solidFill>
                  <a:srgbClr val="C0504D"/>
                </a:solidFill>
                <a:latin typeface="楷体_GB2312" pitchFamily="49" charset="-122"/>
                <a:ea typeface="楷体_GB2312" pitchFamily="49" charset="-122"/>
              </a:rPr>
              <a:t>：</a:t>
            </a:r>
            <a:r>
              <a:rPr lang="zh-CN" altLang="en-US" sz="2000" b="1" dirty="0">
                <a:solidFill>
                  <a:srgbClr val="0000FF"/>
                </a:solidFill>
                <a:latin typeface="楷体_GB2312" pitchFamily="49" charset="-122"/>
                <a:ea typeface="楷体_GB2312" pitchFamily="49" charset="-122"/>
              </a:rPr>
              <a:t>对物体实现智能化的控制和管理</a:t>
            </a:r>
            <a:r>
              <a:rPr lang="zh-CN" altLang="en-US" sz="2000" b="1" dirty="0" smtClean="0">
                <a:solidFill>
                  <a:srgbClr val="0000FF"/>
                </a:solidFill>
                <a:latin typeface="楷体_GB2312" pitchFamily="49" charset="-122"/>
                <a:ea typeface="楷体_GB2312" pitchFamily="49" charset="-122"/>
              </a:rPr>
              <a:t>，达到</a:t>
            </a:r>
            <a:r>
              <a:rPr lang="zh-CN" altLang="en-US" sz="2000" b="1" dirty="0">
                <a:solidFill>
                  <a:srgbClr val="0000FF"/>
                </a:solidFill>
                <a:latin typeface="楷体_GB2312" pitchFamily="49" charset="-122"/>
                <a:ea typeface="楷体_GB2312" pitchFamily="49" charset="-122"/>
              </a:rPr>
              <a:t>人与物的沟通</a:t>
            </a:r>
            <a:r>
              <a:rPr lang="zh-CN" altLang="en-US" sz="2000" b="1" dirty="0" smtClean="0">
                <a:solidFill>
                  <a:srgbClr val="0000FF"/>
                </a:solidFill>
                <a:latin typeface="楷体_GB2312" pitchFamily="49" charset="-122"/>
                <a:ea typeface="楷体_GB2312" pitchFamily="49" charset="-122"/>
              </a:rPr>
              <a:t>。</a:t>
            </a:r>
            <a:endParaRPr lang="en-US" altLang="zh-CN" sz="2000" b="1" dirty="0" smtClean="0">
              <a:solidFill>
                <a:srgbClr val="0000FF"/>
              </a:solidFill>
              <a:latin typeface="楷体_GB2312" pitchFamily="49" charset="-122"/>
              <a:ea typeface="楷体_GB2312" pitchFamily="49" charset="-122"/>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536" y="4707530"/>
            <a:ext cx="6536785" cy="2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807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44000" cy="778098"/>
          </a:xfrm>
        </p:spPr>
        <p:txBody>
          <a:bodyPr vert="horz" lIns="91440" tIns="45720" rIns="91440" bIns="45720" rtlCol="0" anchor="ctr">
            <a:noAutofit/>
          </a:bodyPr>
          <a:lstStyle/>
          <a:p>
            <a:r>
              <a:rPr lang="zh-CN" altLang="en-US" sz="3200" dirty="0" smtClean="0"/>
              <a:t>物联网</a:t>
            </a:r>
            <a:r>
              <a:rPr lang="zh-CN" altLang="en-US" sz="3200" dirty="0"/>
              <a:t>体系架构</a:t>
            </a:r>
            <a:r>
              <a:rPr lang="en-US" altLang="zh-CN" sz="3200" dirty="0" smtClean="0"/>
              <a:t>: </a:t>
            </a:r>
            <a:r>
              <a:rPr lang="zh-CN" altLang="en-US" sz="3200" dirty="0" smtClean="0"/>
              <a:t>感知</a:t>
            </a:r>
            <a:r>
              <a:rPr lang="zh-CN" altLang="en-US" sz="3200" dirty="0"/>
              <a:t>层</a:t>
            </a:r>
            <a:r>
              <a:rPr lang="en-US" altLang="zh-CN" sz="3200" dirty="0"/>
              <a:t>/</a:t>
            </a:r>
            <a:r>
              <a:rPr lang="zh-CN" altLang="en-US" sz="3200" dirty="0"/>
              <a:t>网络层</a:t>
            </a:r>
            <a:r>
              <a:rPr lang="en-US" altLang="zh-CN" sz="3200" dirty="0" smtClean="0"/>
              <a:t>/</a:t>
            </a:r>
            <a:r>
              <a:rPr lang="en-US" altLang="zh-CN" sz="3200" dirty="0"/>
              <a:t>(</a:t>
            </a:r>
            <a:r>
              <a:rPr lang="zh-CN" altLang="en-US" sz="3200" dirty="0" smtClean="0"/>
              <a:t>服务层</a:t>
            </a:r>
            <a:r>
              <a:rPr lang="en-US" altLang="zh-CN" sz="3200" dirty="0" smtClean="0"/>
              <a:t>)/</a:t>
            </a:r>
            <a:r>
              <a:rPr lang="zh-CN" altLang="en-US" sz="3200" dirty="0" smtClean="0"/>
              <a:t>应用层</a:t>
            </a:r>
            <a:endParaRPr lang="zh-CN" altLang="en-US" sz="3200" dirty="0"/>
          </a:p>
        </p:txBody>
      </p:sp>
      <p:graphicFrame>
        <p:nvGraphicFramePr>
          <p:cNvPr id="4" name="对象 3"/>
          <p:cNvGraphicFramePr>
            <a:graphicFrameLocks noChangeAspect="1"/>
          </p:cNvGraphicFramePr>
          <p:nvPr>
            <p:extLst>
              <p:ext uri="{D42A27DB-BD31-4B8C-83A1-F6EECF244321}">
                <p14:modId xmlns:p14="http://schemas.microsoft.com/office/powerpoint/2010/main" val="3403831106"/>
              </p:ext>
            </p:extLst>
          </p:nvPr>
        </p:nvGraphicFramePr>
        <p:xfrm>
          <a:off x="242888" y="1630263"/>
          <a:ext cx="8820150" cy="4391025"/>
        </p:xfrm>
        <a:graphic>
          <a:graphicData uri="http://schemas.openxmlformats.org/presentationml/2006/ole">
            <mc:AlternateContent xmlns:mc="http://schemas.openxmlformats.org/markup-compatibility/2006">
              <mc:Choice xmlns:v="urn:schemas-microsoft-com:vml" Requires="v">
                <p:oleObj spid="_x0000_s12322" name="Visio" r:id="rId3" imgW="10396728" imgH="5175809" progId="Visio.Drawing.11">
                  <p:embed/>
                </p:oleObj>
              </mc:Choice>
              <mc:Fallback>
                <p:oleObj name="Visio" r:id="rId3" imgW="10396728" imgH="517580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1630263"/>
                        <a:ext cx="882015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1F00"/>
                              </a:outerShdw>
                            </a:effectLst>
                          </a14:hiddenEffects>
                        </a:ext>
                      </a:extLst>
                    </p:spPr>
                  </p:pic>
                </p:oleObj>
              </mc:Fallback>
            </mc:AlternateContent>
          </a:graphicData>
        </a:graphic>
      </p:graphicFrame>
    </p:spTree>
    <p:extLst>
      <p:ext uri="{BB962C8B-B14F-4D97-AF65-F5344CB8AC3E}">
        <p14:creationId xmlns:p14="http://schemas.microsoft.com/office/powerpoint/2010/main" val="729687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95536" y="101600"/>
            <a:ext cx="8748464" cy="1041400"/>
          </a:xfrm>
        </p:spPr>
        <p:txBody>
          <a:bodyPr>
            <a:normAutofit fontScale="90000"/>
          </a:bodyPr>
          <a:lstStyle/>
          <a:p>
            <a:pPr eaLnBrk="1" hangingPunct="1"/>
            <a:r>
              <a:rPr lang="zh-CN" altLang="en-US" sz="3600" b="1" dirty="0" smtClean="0"/>
              <a:t>无线传感网 （</a:t>
            </a:r>
            <a:r>
              <a:rPr lang="en-US" altLang="zh-CN" sz="3600" b="1" dirty="0" smtClean="0"/>
              <a:t>WSN: Wireless Sensor Network</a:t>
            </a:r>
            <a:r>
              <a:rPr lang="zh-CN" altLang="en-US" sz="3600" b="1" dirty="0" smtClean="0"/>
              <a:t>）</a:t>
            </a:r>
          </a:p>
        </p:txBody>
      </p:sp>
      <p:sp>
        <p:nvSpPr>
          <p:cNvPr id="25603" name="Rectangle 15"/>
          <p:cNvSpPr>
            <a:spLocks noChangeArrowheads="1"/>
          </p:cNvSpPr>
          <p:nvPr/>
        </p:nvSpPr>
        <p:spPr bwMode="auto">
          <a:xfrm>
            <a:off x="1924050" y="2414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04" name="Rectangle 16"/>
          <p:cNvSpPr>
            <a:spLocks noChangeArrowheads="1"/>
          </p:cNvSpPr>
          <p:nvPr/>
        </p:nvSpPr>
        <p:spPr bwMode="auto">
          <a:xfrm>
            <a:off x="228600" y="3886200"/>
            <a:ext cx="8610600" cy="76200"/>
          </a:xfrm>
          <a:prstGeom prst="rect">
            <a:avLst/>
          </a:prstGeom>
          <a:solidFill>
            <a:srgbClr val="CCFFCC"/>
          </a:solidFill>
          <a:ln w="9525">
            <a:solidFill>
              <a:schemeClr val="tx1"/>
            </a:solidFill>
            <a:miter lim="800000"/>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05" name="Rectangle 175"/>
          <p:cNvSpPr>
            <a:spLocks noChangeArrowheads="1"/>
          </p:cNvSpPr>
          <p:nvPr/>
        </p:nvSpPr>
        <p:spPr bwMode="auto">
          <a:xfrm>
            <a:off x="2000250" y="2338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nvGrpSpPr>
          <p:cNvPr id="2" name="Group 445"/>
          <p:cNvGrpSpPr>
            <a:grpSpLocks/>
          </p:cNvGrpSpPr>
          <p:nvPr/>
        </p:nvGrpSpPr>
        <p:grpSpPr bwMode="auto">
          <a:xfrm>
            <a:off x="685800" y="4114800"/>
            <a:ext cx="7924800" cy="1947863"/>
            <a:chOff x="0" y="2448"/>
            <a:chExt cx="5760" cy="1508"/>
          </a:xfrm>
        </p:grpSpPr>
        <p:grpSp>
          <p:nvGrpSpPr>
            <p:cNvPr id="25770" name="Group 383"/>
            <p:cNvGrpSpPr>
              <a:grpSpLocks/>
            </p:cNvGrpSpPr>
            <p:nvPr/>
          </p:nvGrpSpPr>
          <p:grpSpPr bwMode="auto">
            <a:xfrm>
              <a:off x="0" y="2448"/>
              <a:ext cx="5760" cy="1104"/>
              <a:chOff x="192" y="2784"/>
              <a:chExt cx="5232" cy="960"/>
            </a:xfrm>
          </p:grpSpPr>
          <p:sp>
            <p:nvSpPr>
              <p:cNvPr id="25775" name="AutoShape 265"/>
              <p:cNvSpPr>
                <a:spLocks noChangeArrowheads="1"/>
              </p:cNvSpPr>
              <p:nvPr/>
            </p:nvSpPr>
            <p:spPr bwMode="auto">
              <a:xfrm>
                <a:off x="192" y="3168"/>
                <a:ext cx="1440" cy="576"/>
              </a:xfrm>
              <a:prstGeom prst="parallelogram">
                <a:avLst>
                  <a:gd name="adj" fmla="val 47523"/>
                </a:avLst>
              </a:prstGeom>
              <a:solidFill>
                <a:srgbClr val="F8F8F8"/>
              </a:solidFill>
              <a:ln w="9525">
                <a:solidFill>
                  <a:schemeClr val="tx1"/>
                </a:solidFill>
                <a:miter lim="800000"/>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nvGrpSpPr>
              <p:cNvPr id="25776" name="Group 176"/>
              <p:cNvGrpSpPr>
                <a:grpSpLocks/>
              </p:cNvGrpSpPr>
              <p:nvPr/>
            </p:nvGrpSpPr>
            <p:grpSpPr bwMode="auto">
              <a:xfrm>
                <a:off x="528" y="2784"/>
                <a:ext cx="672" cy="768"/>
                <a:chOff x="336" y="1104"/>
                <a:chExt cx="560" cy="792"/>
              </a:xfrm>
            </p:grpSpPr>
            <p:sp>
              <p:nvSpPr>
                <p:cNvPr id="25920" name="Oval 177"/>
                <p:cNvSpPr>
                  <a:spLocks noChangeArrowheads="1"/>
                </p:cNvSpPr>
                <p:nvPr/>
              </p:nvSpPr>
              <p:spPr bwMode="auto">
                <a:xfrm>
                  <a:off x="624" y="163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1" name="Oval 178"/>
                <p:cNvSpPr>
                  <a:spLocks noChangeArrowheads="1"/>
                </p:cNvSpPr>
                <p:nvPr/>
              </p:nvSpPr>
              <p:spPr bwMode="auto">
                <a:xfrm>
                  <a:off x="728" y="1448"/>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2" name="Oval 179"/>
                <p:cNvSpPr>
                  <a:spLocks noChangeArrowheads="1"/>
                </p:cNvSpPr>
                <p:nvPr/>
              </p:nvSpPr>
              <p:spPr bwMode="auto">
                <a:xfrm>
                  <a:off x="576" y="153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3" name="Oval 180"/>
                <p:cNvSpPr>
                  <a:spLocks noChangeArrowheads="1"/>
                </p:cNvSpPr>
                <p:nvPr/>
              </p:nvSpPr>
              <p:spPr bwMode="auto">
                <a:xfrm>
                  <a:off x="672" y="1584"/>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4" name="AutoShape 181"/>
                <p:cNvSpPr>
                  <a:spLocks noChangeArrowheads="1"/>
                </p:cNvSpPr>
                <p:nvPr/>
              </p:nvSpPr>
              <p:spPr bwMode="auto">
                <a:xfrm rot="-2169044">
                  <a:off x="336" y="1104"/>
                  <a:ext cx="96" cy="192"/>
                </a:xfrm>
                <a:prstGeom prst="can">
                  <a:avLst>
                    <a:gd name="adj" fmla="val 50000"/>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5" name="Oval 182"/>
                <p:cNvSpPr>
                  <a:spLocks noChangeArrowheads="1"/>
                </p:cNvSpPr>
                <p:nvPr/>
              </p:nvSpPr>
              <p:spPr bwMode="auto">
                <a:xfrm>
                  <a:off x="456" y="168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6" name="Oval 183"/>
                <p:cNvSpPr>
                  <a:spLocks noChangeArrowheads="1"/>
                </p:cNvSpPr>
                <p:nvPr/>
              </p:nvSpPr>
              <p:spPr bwMode="auto">
                <a:xfrm>
                  <a:off x="672" y="1664"/>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7" name="Oval 184"/>
                <p:cNvSpPr>
                  <a:spLocks noChangeArrowheads="1"/>
                </p:cNvSpPr>
                <p:nvPr/>
              </p:nvSpPr>
              <p:spPr bwMode="auto">
                <a:xfrm>
                  <a:off x="680" y="1424"/>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8" name="Oval 185"/>
                <p:cNvSpPr>
                  <a:spLocks noChangeArrowheads="1"/>
                </p:cNvSpPr>
                <p:nvPr/>
              </p:nvSpPr>
              <p:spPr bwMode="auto">
                <a:xfrm>
                  <a:off x="664" y="155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29" name="Oval 186"/>
                <p:cNvSpPr>
                  <a:spLocks noChangeArrowheads="1"/>
                </p:cNvSpPr>
                <p:nvPr/>
              </p:nvSpPr>
              <p:spPr bwMode="auto">
                <a:xfrm>
                  <a:off x="624" y="1584"/>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0" name="Oval 187"/>
                <p:cNvSpPr>
                  <a:spLocks noChangeArrowheads="1"/>
                </p:cNvSpPr>
                <p:nvPr/>
              </p:nvSpPr>
              <p:spPr bwMode="auto">
                <a:xfrm>
                  <a:off x="624" y="1488"/>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1" name="Oval 188"/>
                <p:cNvSpPr>
                  <a:spLocks noChangeArrowheads="1"/>
                </p:cNvSpPr>
                <p:nvPr/>
              </p:nvSpPr>
              <p:spPr bwMode="auto">
                <a:xfrm>
                  <a:off x="720" y="1728"/>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2" name="Oval 189"/>
                <p:cNvSpPr>
                  <a:spLocks noChangeArrowheads="1"/>
                </p:cNvSpPr>
                <p:nvPr/>
              </p:nvSpPr>
              <p:spPr bwMode="auto">
                <a:xfrm>
                  <a:off x="752" y="151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3" name="Oval 190"/>
                <p:cNvSpPr>
                  <a:spLocks noChangeArrowheads="1"/>
                </p:cNvSpPr>
                <p:nvPr/>
              </p:nvSpPr>
              <p:spPr bwMode="auto">
                <a:xfrm>
                  <a:off x="848" y="152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4" name="Oval 191"/>
                <p:cNvSpPr>
                  <a:spLocks noChangeArrowheads="1"/>
                </p:cNvSpPr>
                <p:nvPr/>
              </p:nvSpPr>
              <p:spPr bwMode="auto">
                <a:xfrm>
                  <a:off x="568" y="143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5" name="Oval 192"/>
                <p:cNvSpPr>
                  <a:spLocks noChangeArrowheads="1"/>
                </p:cNvSpPr>
                <p:nvPr/>
              </p:nvSpPr>
              <p:spPr bwMode="auto">
                <a:xfrm>
                  <a:off x="496" y="141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6" name="Oval 193"/>
                <p:cNvSpPr>
                  <a:spLocks noChangeArrowheads="1"/>
                </p:cNvSpPr>
                <p:nvPr/>
              </p:nvSpPr>
              <p:spPr bwMode="auto">
                <a:xfrm>
                  <a:off x="504" y="151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7" name="Oval 194"/>
                <p:cNvSpPr>
                  <a:spLocks noChangeArrowheads="1"/>
                </p:cNvSpPr>
                <p:nvPr/>
              </p:nvSpPr>
              <p:spPr bwMode="auto">
                <a:xfrm>
                  <a:off x="544" y="137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8" name="Oval 195"/>
                <p:cNvSpPr>
                  <a:spLocks noChangeArrowheads="1"/>
                </p:cNvSpPr>
                <p:nvPr/>
              </p:nvSpPr>
              <p:spPr bwMode="auto">
                <a:xfrm>
                  <a:off x="528" y="144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39" name="Oval 196"/>
                <p:cNvSpPr>
                  <a:spLocks noChangeArrowheads="1"/>
                </p:cNvSpPr>
                <p:nvPr/>
              </p:nvSpPr>
              <p:spPr bwMode="auto">
                <a:xfrm>
                  <a:off x="528" y="149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0" name="Oval 197"/>
                <p:cNvSpPr>
                  <a:spLocks noChangeArrowheads="1"/>
                </p:cNvSpPr>
                <p:nvPr/>
              </p:nvSpPr>
              <p:spPr bwMode="auto">
                <a:xfrm>
                  <a:off x="576" y="1464"/>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1" name="Oval 198"/>
                <p:cNvSpPr>
                  <a:spLocks noChangeArrowheads="1"/>
                </p:cNvSpPr>
                <p:nvPr/>
              </p:nvSpPr>
              <p:spPr bwMode="auto">
                <a:xfrm>
                  <a:off x="488" y="161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2" name="Oval 199"/>
                <p:cNvSpPr>
                  <a:spLocks noChangeArrowheads="1"/>
                </p:cNvSpPr>
                <p:nvPr/>
              </p:nvSpPr>
              <p:spPr bwMode="auto">
                <a:xfrm>
                  <a:off x="576" y="1728"/>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3" name="Oval 200"/>
                <p:cNvSpPr>
                  <a:spLocks noChangeArrowheads="1"/>
                </p:cNvSpPr>
                <p:nvPr/>
              </p:nvSpPr>
              <p:spPr bwMode="auto">
                <a:xfrm>
                  <a:off x="680" y="1848"/>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4" name="Oval 201"/>
                <p:cNvSpPr>
                  <a:spLocks noChangeArrowheads="1"/>
                </p:cNvSpPr>
                <p:nvPr/>
              </p:nvSpPr>
              <p:spPr bwMode="auto">
                <a:xfrm>
                  <a:off x="456" y="144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5" name="Oval 202"/>
                <p:cNvSpPr>
                  <a:spLocks noChangeArrowheads="1"/>
                </p:cNvSpPr>
                <p:nvPr/>
              </p:nvSpPr>
              <p:spPr bwMode="auto">
                <a:xfrm>
                  <a:off x="664" y="148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6" name="Oval 203"/>
                <p:cNvSpPr>
                  <a:spLocks noChangeArrowheads="1"/>
                </p:cNvSpPr>
                <p:nvPr/>
              </p:nvSpPr>
              <p:spPr bwMode="auto">
                <a:xfrm>
                  <a:off x="512" y="1320"/>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7" name="Oval 204"/>
                <p:cNvSpPr>
                  <a:spLocks noChangeArrowheads="1"/>
                </p:cNvSpPr>
                <p:nvPr/>
              </p:nvSpPr>
              <p:spPr bwMode="auto">
                <a:xfrm>
                  <a:off x="480" y="151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8" name="Oval 205"/>
                <p:cNvSpPr>
                  <a:spLocks noChangeArrowheads="1"/>
                </p:cNvSpPr>
                <p:nvPr/>
              </p:nvSpPr>
              <p:spPr bwMode="auto">
                <a:xfrm>
                  <a:off x="624" y="1392"/>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49" name="Oval 206"/>
                <p:cNvSpPr>
                  <a:spLocks noChangeArrowheads="1"/>
                </p:cNvSpPr>
                <p:nvPr/>
              </p:nvSpPr>
              <p:spPr bwMode="auto">
                <a:xfrm>
                  <a:off x="640" y="1376"/>
                  <a:ext cx="48" cy="48"/>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sp>
            <p:nvSpPr>
              <p:cNvPr id="25777" name="AutoShape 210"/>
              <p:cNvSpPr>
                <a:spLocks noChangeArrowheads="1"/>
              </p:cNvSpPr>
              <p:nvPr/>
            </p:nvSpPr>
            <p:spPr bwMode="auto">
              <a:xfrm>
                <a:off x="1440" y="3168"/>
                <a:ext cx="1440" cy="576"/>
              </a:xfrm>
              <a:prstGeom prst="parallelogram">
                <a:avLst>
                  <a:gd name="adj" fmla="val 47523"/>
                </a:avLst>
              </a:prstGeom>
              <a:solidFill>
                <a:srgbClr val="F8F8F8"/>
              </a:solidFill>
              <a:ln w="9525">
                <a:solidFill>
                  <a:schemeClr val="tx1"/>
                </a:solidFill>
                <a:miter lim="800000"/>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nvGrpSpPr>
              <p:cNvPr id="25778" name="Group 213"/>
              <p:cNvGrpSpPr>
                <a:grpSpLocks/>
              </p:cNvGrpSpPr>
              <p:nvPr/>
            </p:nvGrpSpPr>
            <p:grpSpPr bwMode="auto">
              <a:xfrm>
                <a:off x="1728" y="3216"/>
                <a:ext cx="960" cy="480"/>
                <a:chOff x="1248" y="2560"/>
                <a:chExt cx="1032" cy="440"/>
              </a:xfrm>
            </p:grpSpPr>
            <p:sp>
              <p:nvSpPr>
                <p:cNvPr id="25895" name="Oval 214"/>
                <p:cNvSpPr>
                  <a:spLocks noChangeArrowheads="1"/>
                </p:cNvSpPr>
                <p:nvPr/>
              </p:nvSpPr>
              <p:spPr bwMode="auto">
                <a:xfrm>
                  <a:off x="1368" y="268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96" name="Oval 215"/>
                <p:cNvSpPr>
                  <a:spLocks noChangeArrowheads="1"/>
                </p:cNvSpPr>
                <p:nvPr/>
              </p:nvSpPr>
              <p:spPr bwMode="auto">
                <a:xfrm>
                  <a:off x="1520" y="264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97" name="Oval 216"/>
                <p:cNvSpPr>
                  <a:spLocks noChangeArrowheads="1"/>
                </p:cNvSpPr>
                <p:nvPr/>
              </p:nvSpPr>
              <p:spPr bwMode="auto">
                <a:xfrm>
                  <a:off x="1248" y="2832"/>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98" name="Oval 217"/>
                <p:cNvSpPr>
                  <a:spLocks noChangeArrowheads="1"/>
                </p:cNvSpPr>
                <p:nvPr/>
              </p:nvSpPr>
              <p:spPr bwMode="auto">
                <a:xfrm>
                  <a:off x="1712" y="272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99" name="Oval 218"/>
                <p:cNvSpPr>
                  <a:spLocks noChangeArrowheads="1"/>
                </p:cNvSpPr>
                <p:nvPr/>
              </p:nvSpPr>
              <p:spPr bwMode="auto">
                <a:xfrm>
                  <a:off x="1304" y="2952"/>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0" name="Oval 219"/>
                <p:cNvSpPr>
                  <a:spLocks noChangeArrowheads="1"/>
                </p:cNvSpPr>
                <p:nvPr/>
              </p:nvSpPr>
              <p:spPr bwMode="auto">
                <a:xfrm>
                  <a:off x="1600" y="276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1" name="Oval 220"/>
                <p:cNvSpPr>
                  <a:spLocks noChangeArrowheads="1"/>
                </p:cNvSpPr>
                <p:nvPr/>
              </p:nvSpPr>
              <p:spPr bwMode="auto">
                <a:xfrm>
                  <a:off x="1632" y="288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2" name="Oval 221"/>
                <p:cNvSpPr>
                  <a:spLocks noChangeArrowheads="1"/>
                </p:cNvSpPr>
                <p:nvPr/>
              </p:nvSpPr>
              <p:spPr bwMode="auto">
                <a:xfrm>
                  <a:off x="1728" y="288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3" name="Oval 222"/>
                <p:cNvSpPr>
                  <a:spLocks noChangeArrowheads="1"/>
                </p:cNvSpPr>
                <p:nvPr/>
              </p:nvSpPr>
              <p:spPr bwMode="auto">
                <a:xfrm>
                  <a:off x="1496" y="292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4" name="Oval 223"/>
                <p:cNvSpPr>
                  <a:spLocks noChangeArrowheads="1"/>
                </p:cNvSpPr>
                <p:nvPr/>
              </p:nvSpPr>
              <p:spPr bwMode="auto">
                <a:xfrm>
                  <a:off x="1392" y="288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5" name="Oval 224"/>
                <p:cNvSpPr>
                  <a:spLocks noChangeArrowheads="1"/>
                </p:cNvSpPr>
                <p:nvPr/>
              </p:nvSpPr>
              <p:spPr bwMode="auto">
                <a:xfrm>
                  <a:off x="2024" y="292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6" name="Oval 225"/>
                <p:cNvSpPr>
                  <a:spLocks noChangeArrowheads="1"/>
                </p:cNvSpPr>
                <p:nvPr/>
              </p:nvSpPr>
              <p:spPr bwMode="auto">
                <a:xfrm>
                  <a:off x="1768" y="2792"/>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7" name="Oval 226"/>
                <p:cNvSpPr>
                  <a:spLocks noChangeArrowheads="1"/>
                </p:cNvSpPr>
                <p:nvPr/>
              </p:nvSpPr>
              <p:spPr bwMode="auto">
                <a:xfrm>
                  <a:off x="1888" y="284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8" name="Oval 227"/>
                <p:cNvSpPr>
                  <a:spLocks noChangeArrowheads="1"/>
                </p:cNvSpPr>
                <p:nvPr/>
              </p:nvSpPr>
              <p:spPr bwMode="auto">
                <a:xfrm>
                  <a:off x="1928" y="276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09" name="Oval 228"/>
                <p:cNvSpPr>
                  <a:spLocks noChangeArrowheads="1"/>
                </p:cNvSpPr>
                <p:nvPr/>
              </p:nvSpPr>
              <p:spPr bwMode="auto">
                <a:xfrm>
                  <a:off x="2072" y="2704"/>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0" name="Oval 229"/>
                <p:cNvSpPr>
                  <a:spLocks noChangeArrowheads="1"/>
                </p:cNvSpPr>
                <p:nvPr/>
              </p:nvSpPr>
              <p:spPr bwMode="auto">
                <a:xfrm>
                  <a:off x="2152" y="2624"/>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1" name="Oval 230"/>
                <p:cNvSpPr>
                  <a:spLocks noChangeArrowheads="1"/>
                </p:cNvSpPr>
                <p:nvPr/>
              </p:nvSpPr>
              <p:spPr bwMode="auto">
                <a:xfrm>
                  <a:off x="1352" y="2576"/>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2" name="Oval 231"/>
                <p:cNvSpPr>
                  <a:spLocks noChangeArrowheads="1"/>
                </p:cNvSpPr>
                <p:nvPr/>
              </p:nvSpPr>
              <p:spPr bwMode="auto">
                <a:xfrm>
                  <a:off x="1784" y="264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3" name="Oval 232"/>
                <p:cNvSpPr>
                  <a:spLocks noChangeArrowheads="1"/>
                </p:cNvSpPr>
                <p:nvPr/>
              </p:nvSpPr>
              <p:spPr bwMode="auto">
                <a:xfrm>
                  <a:off x="2032" y="280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4" name="Oval 233"/>
                <p:cNvSpPr>
                  <a:spLocks noChangeArrowheads="1"/>
                </p:cNvSpPr>
                <p:nvPr/>
              </p:nvSpPr>
              <p:spPr bwMode="auto">
                <a:xfrm>
                  <a:off x="1936" y="2616"/>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5" name="Oval 234"/>
                <p:cNvSpPr>
                  <a:spLocks noChangeArrowheads="1"/>
                </p:cNvSpPr>
                <p:nvPr/>
              </p:nvSpPr>
              <p:spPr bwMode="auto">
                <a:xfrm>
                  <a:off x="1808" y="2928"/>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6" name="Oval 235"/>
                <p:cNvSpPr>
                  <a:spLocks noChangeArrowheads="1"/>
                </p:cNvSpPr>
                <p:nvPr/>
              </p:nvSpPr>
              <p:spPr bwMode="auto">
                <a:xfrm>
                  <a:off x="2232" y="2712"/>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7" name="Oval 236"/>
                <p:cNvSpPr>
                  <a:spLocks noChangeArrowheads="1"/>
                </p:cNvSpPr>
                <p:nvPr/>
              </p:nvSpPr>
              <p:spPr bwMode="auto">
                <a:xfrm>
                  <a:off x="1472" y="2744"/>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8" name="Oval 237"/>
                <p:cNvSpPr>
                  <a:spLocks noChangeArrowheads="1"/>
                </p:cNvSpPr>
                <p:nvPr/>
              </p:nvSpPr>
              <p:spPr bwMode="auto">
                <a:xfrm>
                  <a:off x="2160" y="2904"/>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919" name="Oval 238"/>
                <p:cNvSpPr>
                  <a:spLocks noChangeArrowheads="1"/>
                </p:cNvSpPr>
                <p:nvPr/>
              </p:nvSpPr>
              <p:spPr bwMode="auto">
                <a:xfrm>
                  <a:off x="1256" y="2560"/>
                  <a:ext cx="48" cy="48"/>
                </a:xfrm>
                <a:prstGeom prst="ellipse">
                  <a:avLst/>
                </a:prstGeom>
                <a:solidFill>
                  <a:srgbClr val="99CC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sp>
            <p:nvSpPr>
              <p:cNvPr id="25779" name="AutoShape 266"/>
              <p:cNvSpPr>
                <a:spLocks noChangeArrowheads="1"/>
              </p:cNvSpPr>
              <p:nvPr/>
            </p:nvSpPr>
            <p:spPr bwMode="auto">
              <a:xfrm>
                <a:off x="2688" y="3168"/>
                <a:ext cx="1440" cy="576"/>
              </a:xfrm>
              <a:prstGeom prst="parallelogram">
                <a:avLst>
                  <a:gd name="adj" fmla="val 47523"/>
                </a:avLst>
              </a:prstGeom>
              <a:solidFill>
                <a:srgbClr val="F8F8F8"/>
              </a:solidFill>
              <a:ln w="9525">
                <a:solidFill>
                  <a:schemeClr val="tx1"/>
                </a:solidFill>
                <a:miter lim="800000"/>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0" name="AutoShape 267"/>
              <p:cNvSpPr>
                <a:spLocks noChangeArrowheads="1"/>
              </p:cNvSpPr>
              <p:nvPr/>
            </p:nvSpPr>
            <p:spPr bwMode="auto">
              <a:xfrm>
                <a:off x="3984" y="3168"/>
                <a:ext cx="1440" cy="576"/>
              </a:xfrm>
              <a:prstGeom prst="parallelogram">
                <a:avLst>
                  <a:gd name="adj" fmla="val 47523"/>
                </a:avLst>
              </a:prstGeom>
              <a:solidFill>
                <a:srgbClr val="F8F8F8"/>
              </a:solidFill>
              <a:ln w="9525">
                <a:solidFill>
                  <a:schemeClr val="tx1"/>
                </a:solidFill>
                <a:miter lim="800000"/>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nvGrpSpPr>
              <p:cNvPr id="25781" name="Group 269"/>
              <p:cNvGrpSpPr>
                <a:grpSpLocks/>
              </p:cNvGrpSpPr>
              <p:nvPr/>
            </p:nvGrpSpPr>
            <p:grpSpPr bwMode="auto">
              <a:xfrm>
                <a:off x="2976" y="3216"/>
                <a:ext cx="912" cy="480"/>
                <a:chOff x="2544" y="2064"/>
                <a:chExt cx="1032" cy="440"/>
              </a:xfrm>
            </p:grpSpPr>
            <p:sp>
              <p:nvSpPr>
                <p:cNvPr id="25839" name="Oval 270"/>
                <p:cNvSpPr>
                  <a:spLocks noChangeArrowheads="1"/>
                </p:cNvSpPr>
                <p:nvPr/>
              </p:nvSpPr>
              <p:spPr bwMode="auto">
                <a:xfrm>
                  <a:off x="2664" y="2184"/>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0" name="Oval 271"/>
                <p:cNvSpPr>
                  <a:spLocks noChangeArrowheads="1"/>
                </p:cNvSpPr>
                <p:nvPr/>
              </p:nvSpPr>
              <p:spPr bwMode="auto">
                <a:xfrm>
                  <a:off x="2816" y="2152"/>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1" name="Oval 272"/>
                <p:cNvSpPr>
                  <a:spLocks noChangeArrowheads="1"/>
                </p:cNvSpPr>
                <p:nvPr/>
              </p:nvSpPr>
              <p:spPr bwMode="auto">
                <a:xfrm>
                  <a:off x="2544" y="2336"/>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2" name="Oval 273"/>
                <p:cNvSpPr>
                  <a:spLocks noChangeArrowheads="1"/>
                </p:cNvSpPr>
                <p:nvPr/>
              </p:nvSpPr>
              <p:spPr bwMode="auto">
                <a:xfrm>
                  <a:off x="3008" y="222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3" name="Oval 274"/>
                <p:cNvSpPr>
                  <a:spLocks noChangeArrowheads="1"/>
                </p:cNvSpPr>
                <p:nvPr/>
              </p:nvSpPr>
              <p:spPr bwMode="auto">
                <a:xfrm>
                  <a:off x="2600" y="2456"/>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4" name="Oval 275"/>
                <p:cNvSpPr>
                  <a:spLocks noChangeArrowheads="1"/>
                </p:cNvSpPr>
                <p:nvPr/>
              </p:nvSpPr>
              <p:spPr bwMode="auto">
                <a:xfrm>
                  <a:off x="2896" y="226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5" name="Oval 276"/>
                <p:cNvSpPr>
                  <a:spLocks noChangeArrowheads="1"/>
                </p:cNvSpPr>
                <p:nvPr/>
              </p:nvSpPr>
              <p:spPr bwMode="auto">
                <a:xfrm>
                  <a:off x="2928" y="238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6" name="Oval 277"/>
                <p:cNvSpPr>
                  <a:spLocks noChangeArrowheads="1"/>
                </p:cNvSpPr>
                <p:nvPr/>
              </p:nvSpPr>
              <p:spPr bwMode="auto">
                <a:xfrm>
                  <a:off x="3024" y="238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7" name="Oval 278"/>
                <p:cNvSpPr>
                  <a:spLocks noChangeArrowheads="1"/>
                </p:cNvSpPr>
                <p:nvPr/>
              </p:nvSpPr>
              <p:spPr bwMode="auto">
                <a:xfrm>
                  <a:off x="2792" y="2432"/>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8" name="Oval 279"/>
                <p:cNvSpPr>
                  <a:spLocks noChangeArrowheads="1"/>
                </p:cNvSpPr>
                <p:nvPr/>
              </p:nvSpPr>
              <p:spPr bwMode="auto">
                <a:xfrm>
                  <a:off x="2688" y="2384"/>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49" name="Oval 280"/>
                <p:cNvSpPr>
                  <a:spLocks noChangeArrowheads="1"/>
                </p:cNvSpPr>
                <p:nvPr/>
              </p:nvSpPr>
              <p:spPr bwMode="auto">
                <a:xfrm>
                  <a:off x="3320" y="2432"/>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0" name="Oval 281"/>
                <p:cNvSpPr>
                  <a:spLocks noChangeArrowheads="1"/>
                </p:cNvSpPr>
                <p:nvPr/>
              </p:nvSpPr>
              <p:spPr bwMode="auto">
                <a:xfrm>
                  <a:off x="3064" y="2296"/>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1" name="Oval 282"/>
                <p:cNvSpPr>
                  <a:spLocks noChangeArrowheads="1"/>
                </p:cNvSpPr>
                <p:nvPr/>
              </p:nvSpPr>
              <p:spPr bwMode="auto">
                <a:xfrm>
                  <a:off x="3184" y="2352"/>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2" name="Oval 283"/>
                <p:cNvSpPr>
                  <a:spLocks noChangeArrowheads="1"/>
                </p:cNvSpPr>
                <p:nvPr/>
              </p:nvSpPr>
              <p:spPr bwMode="auto">
                <a:xfrm>
                  <a:off x="3224" y="2264"/>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3" name="Oval 284"/>
                <p:cNvSpPr>
                  <a:spLocks noChangeArrowheads="1"/>
                </p:cNvSpPr>
                <p:nvPr/>
              </p:nvSpPr>
              <p:spPr bwMode="auto">
                <a:xfrm>
                  <a:off x="3368" y="2208"/>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4" name="Oval 285"/>
                <p:cNvSpPr>
                  <a:spLocks noChangeArrowheads="1"/>
                </p:cNvSpPr>
                <p:nvPr/>
              </p:nvSpPr>
              <p:spPr bwMode="auto">
                <a:xfrm>
                  <a:off x="3448" y="2128"/>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5" name="Oval 286"/>
                <p:cNvSpPr>
                  <a:spLocks noChangeArrowheads="1"/>
                </p:cNvSpPr>
                <p:nvPr/>
              </p:nvSpPr>
              <p:spPr bwMode="auto">
                <a:xfrm>
                  <a:off x="2648" y="2080"/>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6" name="Oval 287"/>
                <p:cNvSpPr>
                  <a:spLocks noChangeArrowheads="1"/>
                </p:cNvSpPr>
                <p:nvPr/>
              </p:nvSpPr>
              <p:spPr bwMode="auto">
                <a:xfrm>
                  <a:off x="3080" y="214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7" name="Oval 288"/>
                <p:cNvSpPr>
                  <a:spLocks noChangeArrowheads="1"/>
                </p:cNvSpPr>
                <p:nvPr/>
              </p:nvSpPr>
              <p:spPr bwMode="auto">
                <a:xfrm>
                  <a:off x="3328" y="2312"/>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8" name="Oval 289"/>
                <p:cNvSpPr>
                  <a:spLocks noChangeArrowheads="1"/>
                </p:cNvSpPr>
                <p:nvPr/>
              </p:nvSpPr>
              <p:spPr bwMode="auto">
                <a:xfrm>
                  <a:off x="3232" y="2120"/>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59" name="Oval 290"/>
                <p:cNvSpPr>
                  <a:spLocks noChangeArrowheads="1"/>
                </p:cNvSpPr>
                <p:nvPr/>
              </p:nvSpPr>
              <p:spPr bwMode="auto">
                <a:xfrm>
                  <a:off x="3104" y="243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60" name="Oval 291"/>
                <p:cNvSpPr>
                  <a:spLocks noChangeArrowheads="1"/>
                </p:cNvSpPr>
                <p:nvPr/>
              </p:nvSpPr>
              <p:spPr bwMode="auto">
                <a:xfrm>
                  <a:off x="3528" y="2216"/>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61" name="Oval 292"/>
                <p:cNvSpPr>
                  <a:spLocks noChangeArrowheads="1"/>
                </p:cNvSpPr>
                <p:nvPr/>
              </p:nvSpPr>
              <p:spPr bwMode="auto">
                <a:xfrm>
                  <a:off x="2768" y="2248"/>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62" name="Oval 293"/>
                <p:cNvSpPr>
                  <a:spLocks noChangeArrowheads="1"/>
                </p:cNvSpPr>
                <p:nvPr/>
              </p:nvSpPr>
              <p:spPr bwMode="auto">
                <a:xfrm>
                  <a:off x="3456" y="2408"/>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63" name="Oval 294"/>
                <p:cNvSpPr>
                  <a:spLocks noChangeArrowheads="1"/>
                </p:cNvSpPr>
                <p:nvPr/>
              </p:nvSpPr>
              <p:spPr bwMode="auto">
                <a:xfrm>
                  <a:off x="2552" y="2064"/>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cxnSp>
              <p:nvCxnSpPr>
                <p:cNvPr id="25864" name="AutoShape 295"/>
                <p:cNvCxnSpPr>
                  <a:cxnSpLocks noChangeShapeType="1"/>
                  <a:stCxn id="25841" idx="7"/>
                  <a:endCxn id="25839" idx="3"/>
                </p:cNvCxnSpPr>
                <p:nvPr/>
              </p:nvCxnSpPr>
              <p:spPr bwMode="auto">
                <a:xfrm flipV="1">
                  <a:off x="2585" y="2225"/>
                  <a:ext cx="86" cy="11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65" name="AutoShape 296"/>
                <p:cNvCxnSpPr>
                  <a:cxnSpLocks noChangeShapeType="1"/>
                  <a:stCxn id="25863" idx="6"/>
                  <a:endCxn id="25855" idx="1"/>
                </p:cNvCxnSpPr>
                <p:nvPr/>
              </p:nvCxnSpPr>
              <p:spPr bwMode="auto">
                <a:xfrm flipV="1">
                  <a:off x="2600" y="2087"/>
                  <a:ext cx="55" cy="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66" name="AutoShape 297"/>
                <p:cNvCxnSpPr>
                  <a:cxnSpLocks noChangeShapeType="1"/>
                  <a:stCxn id="25839" idx="7"/>
                  <a:endCxn id="25840" idx="2"/>
                </p:cNvCxnSpPr>
                <p:nvPr/>
              </p:nvCxnSpPr>
              <p:spPr bwMode="auto">
                <a:xfrm flipV="1">
                  <a:off x="2705" y="2176"/>
                  <a:ext cx="111" cy="1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67" name="AutoShape 298"/>
                <p:cNvCxnSpPr>
                  <a:cxnSpLocks noChangeShapeType="1"/>
                  <a:stCxn id="25839" idx="1"/>
                  <a:endCxn id="25855" idx="4"/>
                </p:cNvCxnSpPr>
                <p:nvPr/>
              </p:nvCxnSpPr>
              <p:spPr bwMode="auto">
                <a:xfrm flipV="1">
                  <a:off x="2671" y="2128"/>
                  <a:ext cx="1" cy="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68" name="AutoShape 299"/>
                <p:cNvCxnSpPr>
                  <a:cxnSpLocks noChangeShapeType="1"/>
                  <a:stCxn id="25848" idx="0"/>
                  <a:endCxn id="25861" idx="3"/>
                </p:cNvCxnSpPr>
                <p:nvPr/>
              </p:nvCxnSpPr>
              <p:spPr bwMode="auto">
                <a:xfrm flipV="1">
                  <a:off x="2712" y="2289"/>
                  <a:ext cx="63" cy="9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69" name="AutoShape 300"/>
                <p:cNvCxnSpPr>
                  <a:cxnSpLocks noChangeShapeType="1"/>
                  <a:stCxn id="25843" idx="7"/>
                  <a:endCxn id="25848" idx="3"/>
                </p:cNvCxnSpPr>
                <p:nvPr/>
              </p:nvCxnSpPr>
              <p:spPr bwMode="auto">
                <a:xfrm flipV="1">
                  <a:off x="2641" y="2425"/>
                  <a:ext cx="54" cy="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0" name="AutoShape 301"/>
                <p:cNvCxnSpPr>
                  <a:cxnSpLocks noChangeShapeType="1"/>
                  <a:stCxn id="25861" idx="1"/>
                  <a:endCxn id="25861" idx="1"/>
                </p:cNvCxnSpPr>
                <p:nvPr/>
              </p:nvCxnSpPr>
              <p:spPr bwMode="auto">
                <a:xfrm>
                  <a:off x="2775" y="2255"/>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1" name="AutoShape 302"/>
                <p:cNvCxnSpPr>
                  <a:cxnSpLocks noChangeShapeType="1"/>
                  <a:stCxn id="25840" idx="5"/>
                  <a:endCxn id="25844" idx="1"/>
                </p:cNvCxnSpPr>
                <p:nvPr/>
              </p:nvCxnSpPr>
              <p:spPr bwMode="auto">
                <a:xfrm>
                  <a:off x="2857" y="2193"/>
                  <a:ext cx="46" cy="7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2" name="AutoShape 303"/>
                <p:cNvCxnSpPr>
                  <a:cxnSpLocks noChangeShapeType="1"/>
                  <a:stCxn id="25848" idx="5"/>
                  <a:endCxn id="25847" idx="2"/>
                </p:cNvCxnSpPr>
                <p:nvPr/>
              </p:nvCxnSpPr>
              <p:spPr bwMode="auto">
                <a:xfrm>
                  <a:off x="2729" y="2425"/>
                  <a:ext cx="63" cy="3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3" name="AutoShape 304"/>
                <p:cNvCxnSpPr>
                  <a:cxnSpLocks noChangeShapeType="1"/>
                  <a:stCxn id="25847" idx="6"/>
                  <a:endCxn id="25845" idx="3"/>
                </p:cNvCxnSpPr>
                <p:nvPr/>
              </p:nvCxnSpPr>
              <p:spPr bwMode="auto">
                <a:xfrm flipV="1">
                  <a:off x="2840" y="2425"/>
                  <a:ext cx="95" cy="3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4" name="AutoShape 305"/>
                <p:cNvCxnSpPr>
                  <a:cxnSpLocks noChangeShapeType="1"/>
                  <a:stCxn id="25861" idx="6"/>
                  <a:endCxn id="25844" idx="2"/>
                </p:cNvCxnSpPr>
                <p:nvPr/>
              </p:nvCxnSpPr>
              <p:spPr bwMode="auto">
                <a:xfrm>
                  <a:off x="2816" y="2272"/>
                  <a:ext cx="80" cy="1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5" name="AutoShape 306"/>
                <p:cNvCxnSpPr>
                  <a:cxnSpLocks noChangeShapeType="1"/>
                  <a:stCxn id="25861" idx="1"/>
                  <a:endCxn id="25839" idx="5"/>
                </p:cNvCxnSpPr>
                <p:nvPr/>
              </p:nvCxnSpPr>
              <p:spPr bwMode="auto">
                <a:xfrm flipH="1" flipV="1">
                  <a:off x="2705" y="2225"/>
                  <a:ext cx="70" cy="3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6" name="AutoShape 307"/>
                <p:cNvCxnSpPr>
                  <a:cxnSpLocks noChangeShapeType="1"/>
                  <a:stCxn id="25861" idx="7"/>
                  <a:endCxn id="25840" idx="3"/>
                </p:cNvCxnSpPr>
                <p:nvPr/>
              </p:nvCxnSpPr>
              <p:spPr bwMode="auto">
                <a:xfrm flipV="1">
                  <a:off x="2809" y="2193"/>
                  <a:ext cx="14" cy="6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7" name="AutoShape 308"/>
                <p:cNvCxnSpPr>
                  <a:cxnSpLocks noChangeShapeType="1"/>
                  <a:stCxn id="25844" idx="4"/>
                  <a:endCxn id="25845" idx="1"/>
                </p:cNvCxnSpPr>
                <p:nvPr/>
              </p:nvCxnSpPr>
              <p:spPr bwMode="auto">
                <a:xfrm>
                  <a:off x="2920" y="2312"/>
                  <a:ext cx="15" cy="7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8" name="AutoShape 309"/>
                <p:cNvCxnSpPr>
                  <a:cxnSpLocks noChangeShapeType="1"/>
                  <a:stCxn id="25844" idx="6"/>
                  <a:endCxn id="25842" idx="3"/>
                </p:cNvCxnSpPr>
                <p:nvPr/>
              </p:nvCxnSpPr>
              <p:spPr bwMode="auto">
                <a:xfrm flipV="1">
                  <a:off x="2944" y="2265"/>
                  <a:ext cx="71" cy="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79" name="AutoShape 310"/>
                <p:cNvCxnSpPr>
                  <a:cxnSpLocks noChangeShapeType="1"/>
                  <a:stCxn id="25845" idx="6"/>
                  <a:endCxn id="25846" idx="2"/>
                </p:cNvCxnSpPr>
                <p:nvPr/>
              </p:nvCxnSpPr>
              <p:spPr bwMode="auto">
                <a:xfrm>
                  <a:off x="2976" y="2408"/>
                  <a:ext cx="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0" name="AutoShape 311"/>
                <p:cNvCxnSpPr>
                  <a:cxnSpLocks noChangeShapeType="1"/>
                  <a:stCxn id="25846" idx="0"/>
                  <a:endCxn id="25850" idx="3"/>
                </p:cNvCxnSpPr>
                <p:nvPr/>
              </p:nvCxnSpPr>
              <p:spPr bwMode="auto">
                <a:xfrm flipV="1">
                  <a:off x="3048" y="2337"/>
                  <a:ext cx="23" cy="4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1" name="AutoShape 312"/>
                <p:cNvCxnSpPr>
                  <a:cxnSpLocks noChangeShapeType="1"/>
                  <a:stCxn id="25846" idx="5"/>
                  <a:endCxn id="25859" idx="1"/>
                </p:cNvCxnSpPr>
                <p:nvPr/>
              </p:nvCxnSpPr>
              <p:spPr bwMode="auto">
                <a:xfrm>
                  <a:off x="3065" y="2425"/>
                  <a:ext cx="46" cy="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2" name="AutoShape 313"/>
                <p:cNvCxnSpPr>
                  <a:cxnSpLocks noChangeShapeType="1"/>
                  <a:stCxn id="25842" idx="7"/>
                  <a:endCxn id="25856" idx="3"/>
                </p:cNvCxnSpPr>
                <p:nvPr/>
              </p:nvCxnSpPr>
              <p:spPr bwMode="auto">
                <a:xfrm flipV="1">
                  <a:off x="3049" y="2185"/>
                  <a:ext cx="38" cy="4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3" name="AutoShape 314"/>
                <p:cNvCxnSpPr>
                  <a:cxnSpLocks noChangeShapeType="1"/>
                  <a:stCxn id="25842" idx="5"/>
                  <a:endCxn id="25850" idx="1"/>
                </p:cNvCxnSpPr>
                <p:nvPr/>
              </p:nvCxnSpPr>
              <p:spPr bwMode="auto">
                <a:xfrm>
                  <a:off x="3049" y="2265"/>
                  <a:ext cx="22" cy="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4" name="AutoShape 315"/>
                <p:cNvCxnSpPr>
                  <a:cxnSpLocks noChangeShapeType="1"/>
                  <a:stCxn id="25856" idx="6"/>
                  <a:endCxn id="25858" idx="2"/>
                </p:cNvCxnSpPr>
                <p:nvPr/>
              </p:nvCxnSpPr>
              <p:spPr bwMode="auto">
                <a:xfrm flipV="1">
                  <a:off x="3128" y="2144"/>
                  <a:ext cx="104" cy="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5" name="AutoShape 316"/>
                <p:cNvCxnSpPr>
                  <a:cxnSpLocks noChangeShapeType="1"/>
                  <a:stCxn id="25858" idx="4"/>
                  <a:endCxn id="25852" idx="0"/>
                </p:cNvCxnSpPr>
                <p:nvPr/>
              </p:nvCxnSpPr>
              <p:spPr bwMode="auto">
                <a:xfrm flipH="1">
                  <a:off x="3248" y="2168"/>
                  <a:ext cx="8"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6" name="AutoShape 317"/>
                <p:cNvCxnSpPr>
                  <a:cxnSpLocks noChangeShapeType="1"/>
                  <a:stCxn id="25852" idx="3"/>
                  <a:endCxn id="25851" idx="0"/>
                </p:cNvCxnSpPr>
                <p:nvPr/>
              </p:nvCxnSpPr>
              <p:spPr bwMode="auto">
                <a:xfrm flipH="1">
                  <a:off x="3208" y="2305"/>
                  <a:ext cx="23" cy="4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7" name="AutoShape 318"/>
                <p:cNvCxnSpPr>
                  <a:cxnSpLocks noChangeShapeType="1"/>
                  <a:stCxn id="25851" idx="3"/>
                  <a:endCxn id="25859" idx="7"/>
                </p:cNvCxnSpPr>
                <p:nvPr/>
              </p:nvCxnSpPr>
              <p:spPr bwMode="auto">
                <a:xfrm flipH="1">
                  <a:off x="3145" y="2393"/>
                  <a:ext cx="46" cy="4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8" name="AutoShape 319"/>
                <p:cNvCxnSpPr>
                  <a:cxnSpLocks noChangeShapeType="1"/>
                  <a:stCxn id="25849" idx="1"/>
                  <a:endCxn id="25851" idx="5"/>
                </p:cNvCxnSpPr>
                <p:nvPr/>
              </p:nvCxnSpPr>
              <p:spPr bwMode="auto">
                <a:xfrm flipH="1" flipV="1">
                  <a:off x="3225" y="2393"/>
                  <a:ext cx="102" cy="4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89" name="AutoShape 320"/>
                <p:cNvCxnSpPr>
                  <a:cxnSpLocks noChangeShapeType="1"/>
                  <a:stCxn id="25857" idx="1"/>
                  <a:endCxn id="25852" idx="6"/>
                </p:cNvCxnSpPr>
                <p:nvPr/>
              </p:nvCxnSpPr>
              <p:spPr bwMode="auto">
                <a:xfrm flipH="1" flipV="1">
                  <a:off x="3272" y="2288"/>
                  <a:ext cx="63" cy="3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90" name="AutoShape 321"/>
                <p:cNvCxnSpPr>
                  <a:cxnSpLocks noChangeShapeType="1"/>
                  <a:stCxn id="25849" idx="0"/>
                  <a:endCxn id="25857" idx="4"/>
                </p:cNvCxnSpPr>
                <p:nvPr/>
              </p:nvCxnSpPr>
              <p:spPr bwMode="auto">
                <a:xfrm flipV="1">
                  <a:off x="3344" y="2360"/>
                  <a:ext cx="8" cy="7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91" name="AutoShape 322"/>
                <p:cNvCxnSpPr>
                  <a:cxnSpLocks noChangeShapeType="1"/>
                  <a:stCxn id="25849" idx="6"/>
                  <a:endCxn id="25862" idx="2"/>
                </p:cNvCxnSpPr>
                <p:nvPr/>
              </p:nvCxnSpPr>
              <p:spPr bwMode="auto">
                <a:xfrm flipV="1">
                  <a:off x="3368" y="2432"/>
                  <a:ext cx="88" cy="2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92" name="AutoShape 323"/>
                <p:cNvCxnSpPr>
                  <a:cxnSpLocks noChangeShapeType="1"/>
                  <a:stCxn id="25857" idx="0"/>
                  <a:endCxn id="25853" idx="3"/>
                </p:cNvCxnSpPr>
                <p:nvPr/>
              </p:nvCxnSpPr>
              <p:spPr bwMode="auto">
                <a:xfrm flipV="1">
                  <a:off x="3352" y="2249"/>
                  <a:ext cx="23" cy="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93" name="AutoShape 324"/>
                <p:cNvCxnSpPr>
                  <a:cxnSpLocks noChangeShapeType="1"/>
                  <a:stCxn id="25853" idx="7"/>
                  <a:endCxn id="25854" idx="3"/>
                </p:cNvCxnSpPr>
                <p:nvPr/>
              </p:nvCxnSpPr>
              <p:spPr bwMode="auto">
                <a:xfrm flipV="1">
                  <a:off x="3409" y="2169"/>
                  <a:ext cx="46" cy="4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94" name="AutoShape 325"/>
                <p:cNvCxnSpPr>
                  <a:cxnSpLocks noChangeShapeType="1"/>
                  <a:stCxn id="25854" idx="5"/>
                  <a:endCxn id="25860" idx="1"/>
                </p:cNvCxnSpPr>
                <p:nvPr/>
              </p:nvCxnSpPr>
              <p:spPr bwMode="auto">
                <a:xfrm>
                  <a:off x="3489" y="2169"/>
                  <a:ext cx="46" cy="5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5782" name="Group 326"/>
              <p:cNvGrpSpPr>
                <a:grpSpLocks/>
              </p:cNvGrpSpPr>
              <p:nvPr/>
            </p:nvGrpSpPr>
            <p:grpSpPr bwMode="auto">
              <a:xfrm>
                <a:off x="4224" y="3245"/>
                <a:ext cx="1008" cy="451"/>
                <a:chOff x="3552" y="2112"/>
                <a:chExt cx="1032" cy="440"/>
              </a:xfrm>
            </p:grpSpPr>
            <p:sp>
              <p:nvSpPr>
                <p:cNvPr id="25783" name="Oval 327"/>
                <p:cNvSpPr>
                  <a:spLocks noChangeArrowheads="1"/>
                </p:cNvSpPr>
                <p:nvPr/>
              </p:nvSpPr>
              <p:spPr bwMode="auto">
                <a:xfrm>
                  <a:off x="3672" y="2232"/>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4" name="Oval 328"/>
                <p:cNvSpPr>
                  <a:spLocks noChangeArrowheads="1"/>
                </p:cNvSpPr>
                <p:nvPr/>
              </p:nvSpPr>
              <p:spPr bwMode="auto">
                <a:xfrm>
                  <a:off x="3824" y="2200"/>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5" name="Oval 329"/>
                <p:cNvSpPr>
                  <a:spLocks noChangeArrowheads="1"/>
                </p:cNvSpPr>
                <p:nvPr/>
              </p:nvSpPr>
              <p:spPr bwMode="auto">
                <a:xfrm>
                  <a:off x="3552" y="2384"/>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6" name="Oval 330"/>
                <p:cNvSpPr>
                  <a:spLocks noChangeArrowheads="1"/>
                </p:cNvSpPr>
                <p:nvPr/>
              </p:nvSpPr>
              <p:spPr bwMode="auto">
                <a:xfrm>
                  <a:off x="4016" y="227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7" name="Oval 331"/>
                <p:cNvSpPr>
                  <a:spLocks noChangeArrowheads="1"/>
                </p:cNvSpPr>
                <p:nvPr/>
              </p:nvSpPr>
              <p:spPr bwMode="auto">
                <a:xfrm>
                  <a:off x="3608" y="2504"/>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8" name="Oval 332"/>
                <p:cNvSpPr>
                  <a:spLocks noChangeArrowheads="1"/>
                </p:cNvSpPr>
                <p:nvPr/>
              </p:nvSpPr>
              <p:spPr bwMode="auto">
                <a:xfrm>
                  <a:off x="3904" y="231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89" name="Oval 333"/>
                <p:cNvSpPr>
                  <a:spLocks noChangeArrowheads="1"/>
                </p:cNvSpPr>
                <p:nvPr/>
              </p:nvSpPr>
              <p:spPr bwMode="auto">
                <a:xfrm>
                  <a:off x="3936" y="243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0" name="Oval 334"/>
                <p:cNvSpPr>
                  <a:spLocks noChangeArrowheads="1"/>
                </p:cNvSpPr>
                <p:nvPr/>
              </p:nvSpPr>
              <p:spPr bwMode="auto">
                <a:xfrm>
                  <a:off x="4032" y="243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1" name="Oval 335"/>
                <p:cNvSpPr>
                  <a:spLocks noChangeArrowheads="1"/>
                </p:cNvSpPr>
                <p:nvPr/>
              </p:nvSpPr>
              <p:spPr bwMode="auto">
                <a:xfrm>
                  <a:off x="3800" y="2480"/>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2" name="Oval 336"/>
                <p:cNvSpPr>
                  <a:spLocks noChangeArrowheads="1"/>
                </p:cNvSpPr>
                <p:nvPr/>
              </p:nvSpPr>
              <p:spPr bwMode="auto">
                <a:xfrm>
                  <a:off x="3696" y="2432"/>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3" name="Oval 337"/>
                <p:cNvSpPr>
                  <a:spLocks noChangeArrowheads="1"/>
                </p:cNvSpPr>
                <p:nvPr/>
              </p:nvSpPr>
              <p:spPr bwMode="auto">
                <a:xfrm>
                  <a:off x="4328" y="2480"/>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4" name="Oval 338"/>
                <p:cNvSpPr>
                  <a:spLocks noChangeArrowheads="1"/>
                </p:cNvSpPr>
                <p:nvPr/>
              </p:nvSpPr>
              <p:spPr bwMode="auto">
                <a:xfrm>
                  <a:off x="4072" y="2344"/>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5" name="Oval 339"/>
                <p:cNvSpPr>
                  <a:spLocks noChangeArrowheads="1"/>
                </p:cNvSpPr>
                <p:nvPr/>
              </p:nvSpPr>
              <p:spPr bwMode="auto">
                <a:xfrm>
                  <a:off x="4192" y="2400"/>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6" name="Oval 340"/>
                <p:cNvSpPr>
                  <a:spLocks noChangeArrowheads="1"/>
                </p:cNvSpPr>
                <p:nvPr/>
              </p:nvSpPr>
              <p:spPr bwMode="auto">
                <a:xfrm>
                  <a:off x="4232" y="2312"/>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7" name="Oval 341"/>
                <p:cNvSpPr>
                  <a:spLocks noChangeArrowheads="1"/>
                </p:cNvSpPr>
                <p:nvPr/>
              </p:nvSpPr>
              <p:spPr bwMode="auto">
                <a:xfrm>
                  <a:off x="4376" y="2256"/>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8" name="Oval 342"/>
                <p:cNvSpPr>
                  <a:spLocks noChangeArrowheads="1"/>
                </p:cNvSpPr>
                <p:nvPr/>
              </p:nvSpPr>
              <p:spPr bwMode="auto">
                <a:xfrm>
                  <a:off x="4456" y="2176"/>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99" name="Oval 343"/>
                <p:cNvSpPr>
                  <a:spLocks noChangeArrowheads="1"/>
                </p:cNvSpPr>
                <p:nvPr/>
              </p:nvSpPr>
              <p:spPr bwMode="auto">
                <a:xfrm>
                  <a:off x="3656" y="2128"/>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0" name="Oval 344"/>
                <p:cNvSpPr>
                  <a:spLocks noChangeArrowheads="1"/>
                </p:cNvSpPr>
                <p:nvPr/>
              </p:nvSpPr>
              <p:spPr bwMode="auto">
                <a:xfrm>
                  <a:off x="4088" y="2192"/>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1" name="Oval 345"/>
                <p:cNvSpPr>
                  <a:spLocks noChangeArrowheads="1"/>
                </p:cNvSpPr>
                <p:nvPr/>
              </p:nvSpPr>
              <p:spPr bwMode="auto">
                <a:xfrm>
                  <a:off x="4336" y="2360"/>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2" name="Oval 346"/>
                <p:cNvSpPr>
                  <a:spLocks noChangeArrowheads="1"/>
                </p:cNvSpPr>
                <p:nvPr/>
              </p:nvSpPr>
              <p:spPr bwMode="auto">
                <a:xfrm>
                  <a:off x="4240" y="2168"/>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3" name="Oval 347"/>
                <p:cNvSpPr>
                  <a:spLocks noChangeArrowheads="1"/>
                </p:cNvSpPr>
                <p:nvPr/>
              </p:nvSpPr>
              <p:spPr bwMode="auto">
                <a:xfrm>
                  <a:off x="4112" y="2480"/>
                  <a:ext cx="48" cy="48"/>
                </a:xfrm>
                <a:prstGeom prst="ellipse">
                  <a:avLst/>
                </a:prstGeom>
                <a:solidFill>
                  <a:srgbClr val="CC99FF"/>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4" name="Oval 348"/>
                <p:cNvSpPr>
                  <a:spLocks noChangeArrowheads="1"/>
                </p:cNvSpPr>
                <p:nvPr/>
              </p:nvSpPr>
              <p:spPr bwMode="auto">
                <a:xfrm>
                  <a:off x="4536" y="2264"/>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5" name="Oval 349"/>
                <p:cNvSpPr>
                  <a:spLocks noChangeArrowheads="1"/>
                </p:cNvSpPr>
                <p:nvPr/>
              </p:nvSpPr>
              <p:spPr bwMode="auto">
                <a:xfrm>
                  <a:off x="3776" y="2296"/>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6" name="Oval 350"/>
                <p:cNvSpPr>
                  <a:spLocks noChangeArrowheads="1"/>
                </p:cNvSpPr>
                <p:nvPr/>
              </p:nvSpPr>
              <p:spPr bwMode="auto">
                <a:xfrm>
                  <a:off x="4464" y="2456"/>
                  <a:ext cx="48" cy="48"/>
                </a:xfrm>
                <a:prstGeom prst="ellipse">
                  <a:avLst/>
                </a:prstGeom>
                <a:solidFill>
                  <a:srgbClr val="99CC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807" name="Oval 351"/>
                <p:cNvSpPr>
                  <a:spLocks noChangeArrowheads="1"/>
                </p:cNvSpPr>
                <p:nvPr/>
              </p:nvSpPr>
              <p:spPr bwMode="auto">
                <a:xfrm>
                  <a:off x="3560" y="2112"/>
                  <a:ext cx="48" cy="48"/>
                </a:xfrm>
                <a:prstGeom prst="ellipse">
                  <a:avLst/>
                </a:prstGeom>
                <a:solidFill>
                  <a:srgbClr val="FF000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cxnSp>
              <p:nvCxnSpPr>
                <p:cNvPr id="25808" name="AutoShape 352"/>
                <p:cNvCxnSpPr>
                  <a:cxnSpLocks noChangeShapeType="1"/>
                  <a:stCxn id="25785" idx="7"/>
                  <a:endCxn id="25783" idx="3"/>
                </p:cNvCxnSpPr>
                <p:nvPr/>
              </p:nvCxnSpPr>
              <p:spPr bwMode="auto">
                <a:xfrm flipV="1">
                  <a:off x="3593" y="2273"/>
                  <a:ext cx="86" cy="118"/>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09" name="AutoShape 353"/>
                <p:cNvCxnSpPr>
                  <a:cxnSpLocks noChangeShapeType="1"/>
                  <a:stCxn id="25807" idx="6"/>
                  <a:endCxn id="25799" idx="1"/>
                </p:cNvCxnSpPr>
                <p:nvPr/>
              </p:nvCxnSpPr>
              <p:spPr bwMode="auto">
                <a:xfrm flipV="1">
                  <a:off x="3608" y="2135"/>
                  <a:ext cx="55" cy="1"/>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0" name="AutoShape 354"/>
                <p:cNvCxnSpPr>
                  <a:cxnSpLocks noChangeShapeType="1"/>
                  <a:stCxn id="25783" idx="7"/>
                  <a:endCxn id="25784" idx="2"/>
                </p:cNvCxnSpPr>
                <p:nvPr/>
              </p:nvCxnSpPr>
              <p:spPr bwMode="auto">
                <a:xfrm flipV="1">
                  <a:off x="3713" y="2224"/>
                  <a:ext cx="111" cy="15"/>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1" name="AutoShape 355"/>
                <p:cNvCxnSpPr>
                  <a:cxnSpLocks noChangeShapeType="1"/>
                  <a:stCxn id="25799" idx="4"/>
                  <a:endCxn id="25783" idx="0"/>
                </p:cNvCxnSpPr>
                <p:nvPr/>
              </p:nvCxnSpPr>
              <p:spPr bwMode="auto">
                <a:xfrm>
                  <a:off x="3680" y="2176"/>
                  <a:ext cx="16" cy="5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2" name="AutoShape 356"/>
                <p:cNvCxnSpPr>
                  <a:cxnSpLocks noChangeShapeType="1"/>
                  <a:stCxn id="25792" idx="0"/>
                  <a:endCxn id="25805" idx="3"/>
                </p:cNvCxnSpPr>
                <p:nvPr/>
              </p:nvCxnSpPr>
              <p:spPr bwMode="auto">
                <a:xfrm flipV="1">
                  <a:off x="3720" y="2337"/>
                  <a:ext cx="63" cy="95"/>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3" name="AutoShape 357"/>
                <p:cNvCxnSpPr>
                  <a:cxnSpLocks noChangeShapeType="1"/>
                  <a:stCxn id="25787" idx="7"/>
                  <a:endCxn id="25792" idx="3"/>
                </p:cNvCxnSpPr>
                <p:nvPr/>
              </p:nvCxnSpPr>
              <p:spPr bwMode="auto">
                <a:xfrm flipV="1">
                  <a:off x="3649" y="2473"/>
                  <a:ext cx="54" cy="38"/>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4" name="AutoShape 358"/>
                <p:cNvCxnSpPr>
                  <a:cxnSpLocks noChangeShapeType="1"/>
                  <a:stCxn id="25805" idx="1"/>
                  <a:endCxn id="25805" idx="1"/>
                </p:cNvCxnSpPr>
                <p:nvPr/>
              </p:nvCxnSpPr>
              <p:spPr bwMode="auto">
                <a:xfrm>
                  <a:off x="3783" y="2303"/>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815" name="AutoShape 359"/>
                <p:cNvCxnSpPr>
                  <a:cxnSpLocks noChangeShapeType="1"/>
                  <a:stCxn id="25784" idx="5"/>
                  <a:endCxn id="25788" idx="1"/>
                </p:cNvCxnSpPr>
                <p:nvPr/>
              </p:nvCxnSpPr>
              <p:spPr bwMode="auto">
                <a:xfrm>
                  <a:off x="3865" y="2241"/>
                  <a:ext cx="46" cy="78"/>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6" name="AutoShape 360"/>
                <p:cNvCxnSpPr>
                  <a:cxnSpLocks noChangeShapeType="1"/>
                  <a:stCxn id="25792" idx="5"/>
                  <a:endCxn id="25791" idx="2"/>
                </p:cNvCxnSpPr>
                <p:nvPr/>
              </p:nvCxnSpPr>
              <p:spPr bwMode="auto">
                <a:xfrm>
                  <a:off x="3737" y="2473"/>
                  <a:ext cx="63" cy="31"/>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7" name="AutoShape 361"/>
                <p:cNvCxnSpPr>
                  <a:cxnSpLocks noChangeShapeType="1"/>
                  <a:stCxn id="25791" idx="6"/>
                  <a:endCxn id="25789" idx="3"/>
                </p:cNvCxnSpPr>
                <p:nvPr/>
              </p:nvCxnSpPr>
              <p:spPr bwMode="auto">
                <a:xfrm flipV="1">
                  <a:off x="3848" y="2473"/>
                  <a:ext cx="95" cy="31"/>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8" name="AutoShape 362"/>
                <p:cNvCxnSpPr>
                  <a:cxnSpLocks noChangeShapeType="1"/>
                  <a:stCxn id="25805" idx="5"/>
                  <a:endCxn id="25788" idx="2"/>
                </p:cNvCxnSpPr>
                <p:nvPr/>
              </p:nvCxnSpPr>
              <p:spPr bwMode="auto">
                <a:xfrm flipV="1">
                  <a:off x="3817" y="2336"/>
                  <a:ext cx="87" cy="1"/>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19" name="AutoShape 363"/>
                <p:cNvCxnSpPr>
                  <a:cxnSpLocks noChangeShapeType="1"/>
                  <a:stCxn id="25805" idx="1"/>
                  <a:endCxn id="25783" idx="5"/>
                </p:cNvCxnSpPr>
                <p:nvPr/>
              </p:nvCxnSpPr>
              <p:spPr bwMode="auto">
                <a:xfrm flipH="1" flipV="1">
                  <a:off x="3713" y="2273"/>
                  <a:ext cx="70" cy="30"/>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0" name="AutoShape 364"/>
                <p:cNvCxnSpPr>
                  <a:cxnSpLocks noChangeShapeType="1"/>
                  <a:stCxn id="25805" idx="7"/>
                  <a:endCxn id="25784" idx="3"/>
                </p:cNvCxnSpPr>
                <p:nvPr/>
              </p:nvCxnSpPr>
              <p:spPr bwMode="auto">
                <a:xfrm flipV="1">
                  <a:off x="3817" y="2241"/>
                  <a:ext cx="14" cy="62"/>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1" name="AutoShape 365"/>
                <p:cNvCxnSpPr>
                  <a:cxnSpLocks noChangeShapeType="1"/>
                  <a:stCxn id="25788" idx="4"/>
                  <a:endCxn id="25789" idx="1"/>
                </p:cNvCxnSpPr>
                <p:nvPr/>
              </p:nvCxnSpPr>
              <p:spPr bwMode="auto">
                <a:xfrm>
                  <a:off x="3928" y="2360"/>
                  <a:ext cx="15" cy="79"/>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2" name="AutoShape 366"/>
                <p:cNvCxnSpPr>
                  <a:cxnSpLocks noChangeShapeType="1"/>
                  <a:stCxn id="25788" idx="6"/>
                  <a:endCxn id="25786" idx="3"/>
                </p:cNvCxnSpPr>
                <p:nvPr/>
              </p:nvCxnSpPr>
              <p:spPr bwMode="auto">
                <a:xfrm flipV="1">
                  <a:off x="3952" y="2313"/>
                  <a:ext cx="71" cy="23"/>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3" name="AutoShape 367"/>
                <p:cNvCxnSpPr>
                  <a:cxnSpLocks noChangeShapeType="1"/>
                  <a:stCxn id="25789" idx="6"/>
                  <a:endCxn id="25790" idx="2"/>
                </p:cNvCxnSpPr>
                <p:nvPr/>
              </p:nvCxnSpPr>
              <p:spPr bwMode="auto">
                <a:xfrm>
                  <a:off x="3984" y="2456"/>
                  <a:ext cx="48" cy="0"/>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4" name="AutoShape 368"/>
                <p:cNvCxnSpPr>
                  <a:cxnSpLocks noChangeShapeType="1"/>
                  <a:stCxn id="25790" idx="0"/>
                  <a:endCxn id="25794" idx="3"/>
                </p:cNvCxnSpPr>
                <p:nvPr/>
              </p:nvCxnSpPr>
              <p:spPr bwMode="auto">
                <a:xfrm flipV="1">
                  <a:off x="4056" y="2385"/>
                  <a:ext cx="23" cy="47"/>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5" name="AutoShape 369"/>
                <p:cNvCxnSpPr>
                  <a:cxnSpLocks noChangeShapeType="1"/>
                  <a:stCxn id="25790" idx="5"/>
                  <a:endCxn id="25803" idx="1"/>
                </p:cNvCxnSpPr>
                <p:nvPr/>
              </p:nvCxnSpPr>
              <p:spPr bwMode="auto">
                <a:xfrm>
                  <a:off x="4073" y="2473"/>
                  <a:ext cx="46" cy="14"/>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6" name="AutoShape 370"/>
                <p:cNvCxnSpPr>
                  <a:cxnSpLocks noChangeShapeType="1"/>
                  <a:stCxn id="25786" idx="7"/>
                  <a:endCxn id="25800" idx="3"/>
                </p:cNvCxnSpPr>
                <p:nvPr/>
              </p:nvCxnSpPr>
              <p:spPr bwMode="auto">
                <a:xfrm flipV="1">
                  <a:off x="4057" y="2233"/>
                  <a:ext cx="38" cy="4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7" name="AutoShape 371"/>
                <p:cNvCxnSpPr>
                  <a:cxnSpLocks noChangeShapeType="1"/>
                  <a:stCxn id="25786" idx="5"/>
                  <a:endCxn id="25794" idx="1"/>
                </p:cNvCxnSpPr>
                <p:nvPr/>
              </p:nvCxnSpPr>
              <p:spPr bwMode="auto">
                <a:xfrm>
                  <a:off x="4057" y="2313"/>
                  <a:ext cx="22" cy="38"/>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8" name="AutoShape 372"/>
                <p:cNvCxnSpPr>
                  <a:cxnSpLocks noChangeShapeType="1"/>
                  <a:stCxn id="25800" idx="6"/>
                  <a:endCxn id="25802" idx="2"/>
                </p:cNvCxnSpPr>
                <p:nvPr/>
              </p:nvCxnSpPr>
              <p:spPr bwMode="auto">
                <a:xfrm flipV="1">
                  <a:off x="4136" y="2192"/>
                  <a:ext cx="104" cy="24"/>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29" name="AutoShape 373"/>
                <p:cNvCxnSpPr>
                  <a:cxnSpLocks noChangeShapeType="1"/>
                  <a:stCxn id="25802" idx="4"/>
                  <a:endCxn id="25796" idx="0"/>
                </p:cNvCxnSpPr>
                <p:nvPr/>
              </p:nvCxnSpPr>
              <p:spPr bwMode="auto">
                <a:xfrm flipH="1">
                  <a:off x="4256" y="2216"/>
                  <a:ext cx="8" cy="9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0" name="AutoShape 374"/>
                <p:cNvCxnSpPr>
                  <a:cxnSpLocks noChangeShapeType="1"/>
                  <a:stCxn id="25796" idx="3"/>
                  <a:endCxn id="25795" idx="0"/>
                </p:cNvCxnSpPr>
                <p:nvPr/>
              </p:nvCxnSpPr>
              <p:spPr bwMode="auto">
                <a:xfrm flipH="1">
                  <a:off x="4216" y="2353"/>
                  <a:ext cx="23" cy="47"/>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1" name="AutoShape 375"/>
                <p:cNvCxnSpPr>
                  <a:cxnSpLocks noChangeShapeType="1"/>
                  <a:stCxn id="25795" idx="3"/>
                  <a:endCxn id="25803" idx="7"/>
                </p:cNvCxnSpPr>
                <p:nvPr/>
              </p:nvCxnSpPr>
              <p:spPr bwMode="auto">
                <a:xfrm flipH="1">
                  <a:off x="4153" y="2441"/>
                  <a:ext cx="46" cy="4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2" name="AutoShape 376"/>
                <p:cNvCxnSpPr>
                  <a:cxnSpLocks noChangeShapeType="1"/>
                  <a:stCxn id="25793" idx="1"/>
                  <a:endCxn id="25795" idx="5"/>
                </p:cNvCxnSpPr>
                <p:nvPr/>
              </p:nvCxnSpPr>
              <p:spPr bwMode="auto">
                <a:xfrm flipH="1" flipV="1">
                  <a:off x="4233" y="2441"/>
                  <a:ext cx="102" cy="4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3" name="AutoShape 377"/>
                <p:cNvCxnSpPr>
                  <a:cxnSpLocks noChangeShapeType="1"/>
                  <a:stCxn id="25801" idx="1"/>
                  <a:endCxn id="25796" idx="6"/>
                </p:cNvCxnSpPr>
                <p:nvPr/>
              </p:nvCxnSpPr>
              <p:spPr bwMode="auto">
                <a:xfrm flipH="1" flipV="1">
                  <a:off x="4280" y="2336"/>
                  <a:ext cx="63" cy="31"/>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4" name="AutoShape 378"/>
                <p:cNvCxnSpPr>
                  <a:cxnSpLocks noChangeShapeType="1"/>
                  <a:stCxn id="25793" idx="0"/>
                  <a:endCxn id="25801" idx="4"/>
                </p:cNvCxnSpPr>
                <p:nvPr/>
              </p:nvCxnSpPr>
              <p:spPr bwMode="auto">
                <a:xfrm flipV="1">
                  <a:off x="4352" y="2408"/>
                  <a:ext cx="8" cy="72"/>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5" name="AutoShape 379"/>
                <p:cNvCxnSpPr>
                  <a:cxnSpLocks noChangeShapeType="1"/>
                  <a:stCxn id="25793" idx="6"/>
                  <a:endCxn id="25806" idx="2"/>
                </p:cNvCxnSpPr>
                <p:nvPr/>
              </p:nvCxnSpPr>
              <p:spPr bwMode="auto">
                <a:xfrm flipV="1">
                  <a:off x="4376" y="2480"/>
                  <a:ext cx="88" cy="24"/>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6" name="AutoShape 380"/>
                <p:cNvCxnSpPr>
                  <a:cxnSpLocks noChangeShapeType="1"/>
                  <a:stCxn id="25801" idx="0"/>
                  <a:endCxn id="25797" idx="3"/>
                </p:cNvCxnSpPr>
                <p:nvPr/>
              </p:nvCxnSpPr>
              <p:spPr bwMode="auto">
                <a:xfrm flipV="1">
                  <a:off x="4360" y="2297"/>
                  <a:ext cx="23" cy="63"/>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7" name="AutoShape 381"/>
                <p:cNvCxnSpPr>
                  <a:cxnSpLocks noChangeShapeType="1"/>
                  <a:stCxn id="25797" idx="7"/>
                  <a:endCxn id="25798" idx="3"/>
                </p:cNvCxnSpPr>
                <p:nvPr/>
              </p:nvCxnSpPr>
              <p:spPr bwMode="auto">
                <a:xfrm flipV="1">
                  <a:off x="4417" y="2217"/>
                  <a:ext cx="46" cy="46"/>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cxnSp>
              <p:nvCxnSpPr>
                <p:cNvPr id="25838" name="AutoShape 382"/>
                <p:cNvCxnSpPr>
                  <a:cxnSpLocks noChangeShapeType="1"/>
                  <a:stCxn id="25798" idx="5"/>
                  <a:endCxn id="25804" idx="1"/>
                </p:cNvCxnSpPr>
                <p:nvPr/>
              </p:nvCxnSpPr>
              <p:spPr bwMode="auto">
                <a:xfrm>
                  <a:off x="4497" y="2217"/>
                  <a:ext cx="46" cy="54"/>
                </a:xfrm>
                <a:prstGeom prst="straightConnector1">
                  <a:avLst/>
                </a:prstGeom>
                <a:noFill/>
                <a:ln w="9525">
                  <a:solidFill>
                    <a:schemeClr val="tx1"/>
                  </a:solidFill>
                  <a:round/>
                  <a:headEnd/>
                  <a:tailEnd type="triangle" w="sm" len="sm"/>
                </a:ln>
                <a:extLst>
                  <a:ext uri="{909E8E84-426E-40DD-AFC4-6F175D3DCCD1}">
                    <a14:hiddenFill xmlns:a14="http://schemas.microsoft.com/office/drawing/2010/main">
                      <a:noFill/>
                    </a14:hiddenFill>
                  </a:ext>
                </a:extLst>
              </p:spPr>
            </p:cxnSp>
          </p:grpSp>
        </p:grpSp>
        <p:sp>
          <p:nvSpPr>
            <p:cNvPr id="25771" name="Text Box 384"/>
            <p:cNvSpPr txBox="1">
              <a:spLocks noChangeArrowheads="1"/>
            </p:cNvSpPr>
            <p:nvPr/>
          </p:nvSpPr>
          <p:spPr bwMode="auto">
            <a:xfrm>
              <a:off x="240" y="3695"/>
              <a:ext cx="8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pPr>
                <a:spcBef>
                  <a:spcPct val="50000"/>
                </a:spcBef>
              </a:pPr>
              <a:r>
                <a:rPr lang="zh-CN" altLang="en-US">
                  <a:solidFill>
                    <a:prstClr val="black"/>
                  </a:solidFill>
                </a:rPr>
                <a:t>节点布撒</a:t>
              </a:r>
            </a:p>
          </p:txBody>
        </p:sp>
        <p:sp>
          <p:nvSpPr>
            <p:cNvPr id="25772" name="Text Box 385"/>
            <p:cNvSpPr txBox="1">
              <a:spLocks noChangeArrowheads="1"/>
            </p:cNvSpPr>
            <p:nvPr/>
          </p:nvSpPr>
          <p:spPr bwMode="auto">
            <a:xfrm>
              <a:off x="1680" y="3695"/>
              <a:ext cx="8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pPr>
                <a:spcBef>
                  <a:spcPct val="50000"/>
                </a:spcBef>
              </a:pPr>
              <a:r>
                <a:rPr lang="zh-CN" altLang="en-US">
                  <a:solidFill>
                    <a:prstClr val="black"/>
                  </a:solidFill>
                </a:rPr>
                <a:t>拓扑形成</a:t>
              </a:r>
            </a:p>
          </p:txBody>
        </p:sp>
        <p:sp>
          <p:nvSpPr>
            <p:cNvPr id="25773" name="Text Box 386"/>
            <p:cNvSpPr txBox="1">
              <a:spLocks noChangeArrowheads="1"/>
            </p:cNvSpPr>
            <p:nvPr/>
          </p:nvSpPr>
          <p:spPr bwMode="auto">
            <a:xfrm>
              <a:off x="3120" y="3695"/>
              <a:ext cx="81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pPr>
                <a:spcBef>
                  <a:spcPct val="50000"/>
                </a:spcBef>
              </a:pPr>
              <a:r>
                <a:rPr lang="zh-CN" altLang="en-US">
                  <a:solidFill>
                    <a:prstClr val="black"/>
                  </a:solidFill>
                </a:rPr>
                <a:t>自组织</a:t>
              </a:r>
            </a:p>
          </p:txBody>
        </p:sp>
        <p:sp>
          <p:nvSpPr>
            <p:cNvPr id="25774" name="Text Box 387"/>
            <p:cNvSpPr txBox="1">
              <a:spLocks noChangeArrowheads="1"/>
            </p:cNvSpPr>
            <p:nvPr/>
          </p:nvSpPr>
          <p:spPr bwMode="auto">
            <a:xfrm>
              <a:off x="4272" y="3696"/>
              <a:ext cx="110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pPr>
                <a:spcBef>
                  <a:spcPct val="50000"/>
                </a:spcBef>
              </a:pPr>
              <a:r>
                <a:rPr lang="en-US" altLang="zh-CN">
                  <a:solidFill>
                    <a:prstClr val="black"/>
                  </a:solidFill>
                </a:rPr>
                <a:t>     </a:t>
              </a:r>
              <a:r>
                <a:rPr lang="zh-CN" altLang="en-US">
                  <a:solidFill>
                    <a:prstClr val="black"/>
                  </a:solidFill>
                </a:rPr>
                <a:t>消息传送</a:t>
              </a:r>
            </a:p>
          </p:txBody>
        </p:sp>
      </p:grpSp>
      <p:sp>
        <p:nvSpPr>
          <p:cNvPr id="25607" name="Rectangle 442"/>
          <p:cNvSpPr>
            <a:spLocks noChangeArrowheads="1"/>
          </p:cNvSpPr>
          <p:nvPr/>
        </p:nvSpPr>
        <p:spPr bwMode="auto">
          <a:xfrm>
            <a:off x="2000250" y="2338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08" name="Rectangle 444"/>
          <p:cNvSpPr>
            <a:spLocks noChangeArrowheads="1"/>
          </p:cNvSpPr>
          <p:nvPr/>
        </p:nvSpPr>
        <p:spPr bwMode="auto">
          <a:xfrm>
            <a:off x="2000250" y="2338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09" name="Rectangle 446"/>
          <p:cNvSpPr>
            <a:spLocks noChangeArrowheads="1"/>
          </p:cNvSpPr>
          <p:nvPr/>
        </p:nvSpPr>
        <p:spPr bwMode="auto">
          <a:xfrm>
            <a:off x="1295400" y="1476375"/>
            <a:ext cx="1206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10" name="Rectangle 447"/>
          <p:cNvSpPr>
            <a:spLocks noChangeArrowheads="1"/>
          </p:cNvSpPr>
          <p:nvPr/>
        </p:nvSpPr>
        <p:spPr bwMode="auto">
          <a:xfrm>
            <a:off x="6121400" y="3243263"/>
            <a:ext cx="22129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11" name="Rectangle 448"/>
          <p:cNvSpPr>
            <a:spLocks noChangeArrowheads="1"/>
          </p:cNvSpPr>
          <p:nvPr/>
        </p:nvSpPr>
        <p:spPr bwMode="auto">
          <a:xfrm>
            <a:off x="6453188" y="3317875"/>
            <a:ext cx="11668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prstClr val="black"/>
                </a:solidFill>
                <a:latin typeface="黑体" pitchFamily="49" charset="-122"/>
                <a:ea typeface="黑体" pitchFamily="49" charset="-122"/>
              </a:rPr>
              <a:t>微型智能网络化</a:t>
            </a:r>
            <a:endParaRPr lang="zh-CN" altLang="en-US">
              <a:solidFill>
                <a:prstClr val="black"/>
              </a:solidFill>
            </a:endParaRPr>
          </a:p>
        </p:txBody>
      </p:sp>
      <p:sp>
        <p:nvSpPr>
          <p:cNvPr id="25612" name="Rectangle 449"/>
          <p:cNvSpPr>
            <a:spLocks noChangeArrowheads="1"/>
          </p:cNvSpPr>
          <p:nvPr/>
        </p:nvSpPr>
        <p:spPr bwMode="auto">
          <a:xfrm>
            <a:off x="7667625" y="3281363"/>
            <a:ext cx="165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a:solidFill>
                  <a:srgbClr val="000000"/>
                </a:solidFill>
                <a:latin typeface="Times New Roman" pitchFamily="18" charset="0"/>
              </a:rPr>
              <a:t> </a:t>
            </a:r>
            <a:endParaRPr lang="en-US" altLang="zh-CN">
              <a:solidFill>
                <a:prstClr val="black"/>
              </a:solidFill>
            </a:endParaRPr>
          </a:p>
        </p:txBody>
      </p:sp>
      <p:grpSp>
        <p:nvGrpSpPr>
          <p:cNvPr id="25613" name="Group 454"/>
          <p:cNvGrpSpPr>
            <a:grpSpLocks/>
          </p:cNvGrpSpPr>
          <p:nvPr/>
        </p:nvGrpSpPr>
        <p:grpSpPr bwMode="auto">
          <a:xfrm>
            <a:off x="2590800" y="1905000"/>
            <a:ext cx="609600" cy="1219200"/>
            <a:chOff x="1610" y="1220"/>
            <a:chExt cx="406" cy="707"/>
          </a:xfrm>
        </p:grpSpPr>
        <p:sp>
          <p:nvSpPr>
            <p:cNvPr id="16834" name="Freeform 450"/>
            <p:cNvSpPr>
              <a:spLocks/>
            </p:cNvSpPr>
            <p:nvPr/>
          </p:nvSpPr>
          <p:spPr bwMode="auto">
            <a:xfrm>
              <a:off x="1610" y="1220"/>
              <a:ext cx="406" cy="707"/>
            </a:xfrm>
            <a:custGeom>
              <a:avLst/>
              <a:gdLst>
                <a:gd name="T0" fmla="*/ 204 w 406"/>
                <a:gd name="T1" fmla="*/ 0 h 707"/>
                <a:gd name="T2" fmla="*/ 163 w 406"/>
                <a:gd name="T3" fmla="*/ 2 h 707"/>
                <a:gd name="T4" fmla="*/ 125 w 406"/>
                <a:gd name="T5" fmla="*/ 7 h 707"/>
                <a:gd name="T6" fmla="*/ 90 w 406"/>
                <a:gd name="T7" fmla="*/ 15 h 707"/>
                <a:gd name="T8" fmla="*/ 75 w 406"/>
                <a:gd name="T9" fmla="*/ 20 h 707"/>
                <a:gd name="T10" fmla="*/ 61 w 406"/>
                <a:gd name="T11" fmla="*/ 25 h 707"/>
                <a:gd name="T12" fmla="*/ 46 w 406"/>
                <a:gd name="T13" fmla="*/ 32 h 707"/>
                <a:gd name="T14" fmla="*/ 35 w 406"/>
                <a:gd name="T15" fmla="*/ 38 h 707"/>
                <a:gd name="T16" fmla="*/ 25 w 406"/>
                <a:gd name="T17" fmla="*/ 46 h 707"/>
                <a:gd name="T18" fmla="*/ 17 w 406"/>
                <a:gd name="T19" fmla="*/ 53 h 707"/>
                <a:gd name="T20" fmla="*/ 9 w 406"/>
                <a:gd name="T21" fmla="*/ 62 h 707"/>
                <a:gd name="T22" fmla="*/ 4 w 406"/>
                <a:gd name="T23" fmla="*/ 70 h 707"/>
                <a:gd name="T24" fmla="*/ 2 w 406"/>
                <a:gd name="T25" fmla="*/ 79 h 707"/>
                <a:gd name="T26" fmla="*/ 0 w 406"/>
                <a:gd name="T27" fmla="*/ 88 h 707"/>
                <a:gd name="T28" fmla="*/ 0 w 406"/>
                <a:gd name="T29" fmla="*/ 618 h 707"/>
                <a:gd name="T30" fmla="*/ 2 w 406"/>
                <a:gd name="T31" fmla="*/ 628 h 707"/>
                <a:gd name="T32" fmla="*/ 4 w 406"/>
                <a:gd name="T33" fmla="*/ 636 h 707"/>
                <a:gd name="T34" fmla="*/ 9 w 406"/>
                <a:gd name="T35" fmla="*/ 645 h 707"/>
                <a:gd name="T36" fmla="*/ 17 w 406"/>
                <a:gd name="T37" fmla="*/ 652 h 707"/>
                <a:gd name="T38" fmla="*/ 25 w 406"/>
                <a:gd name="T39" fmla="*/ 661 h 707"/>
                <a:gd name="T40" fmla="*/ 35 w 406"/>
                <a:gd name="T41" fmla="*/ 668 h 707"/>
                <a:gd name="T42" fmla="*/ 46 w 406"/>
                <a:gd name="T43" fmla="*/ 675 h 707"/>
                <a:gd name="T44" fmla="*/ 61 w 406"/>
                <a:gd name="T45" fmla="*/ 681 h 707"/>
                <a:gd name="T46" fmla="*/ 75 w 406"/>
                <a:gd name="T47" fmla="*/ 687 h 707"/>
                <a:gd name="T48" fmla="*/ 90 w 406"/>
                <a:gd name="T49" fmla="*/ 692 h 707"/>
                <a:gd name="T50" fmla="*/ 125 w 406"/>
                <a:gd name="T51" fmla="*/ 701 h 707"/>
                <a:gd name="T52" fmla="*/ 163 w 406"/>
                <a:gd name="T53" fmla="*/ 705 h 707"/>
                <a:gd name="T54" fmla="*/ 204 w 406"/>
                <a:gd name="T55" fmla="*/ 707 h 707"/>
                <a:gd name="T56" fmla="*/ 245 w 406"/>
                <a:gd name="T57" fmla="*/ 705 h 707"/>
                <a:gd name="T58" fmla="*/ 282 w 406"/>
                <a:gd name="T59" fmla="*/ 701 h 707"/>
                <a:gd name="T60" fmla="*/ 317 w 406"/>
                <a:gd name="T61" fmla="*/ 692 h 707"/>
                <a:gd name="T62" fmla="*/ 332 w 406"/>
                <a:gd name="T63" fmla="*/ 687 h 707"/>
                <a:gd name="T64" fmla="*/ 347 w 406"/>
                <a:gd name="T65" fmla="*/ 681 h 707"/>
                <a:gd name="T66" fmla="*/ 360 w 406"/>
                <a:gd name="T67" fmla="*/ 675 h 707"/>
                <a:gd name="T68" fmla="*/ 372 w 406"/>
                <a:gd name="T69" fmla="*/ 668 h 707"/>
                <a:gd name="T70" fmla="*/ 382 w 406"/>
                <a:gd name="T71" fmla="*/ 661 h 707"/>
                <a:gd name="T72" fmla="*/ 391 w 406"/>
                <a:gd name="T73" fmla="*/ 652 h 707"/>
                <a:gd name="T74" fmla="*/ 397 w 406"/>
                <a:gd name="T75" fmla="*/ 645 h 707"/>
                <a:gd name="T76" fmla="*/ 403 w 406"/>
                <a:gd name="T77" fmla="*/ 636 h 707"/>
                <a:gd name="T78" fmla="*/ 405 w 406"/>
                <a:gd name="T79" fmla="*/ 628 h 707"/>
                <a:gd name="T80" fmla="*/ 406 w 406"/>
                <a:gd name="T81" fmla="*/ 618 h 707"/>
                <a:gd name="T82" fmla="*/ 406 w 406"/>
                <a:gd name="T83" fmla="*/ 88 h 707"/>
                <a:gd name="T84" fmla="*/ 405 w 406"/>
                <a:gd name="T85" fmla="*/ 79 h 707"/>
                <a:gd name="T86" fmla="*/ 403 w 406"/>
                <a:gd name="T87" fmla="*/ 70 h 707"/>
                <a:gd name="T88" fmla="*/ 397 w 406"/>
                <a:gd name="T89" fmla="*/ 62 h 707"/>
                <a:gd name="T90" fmla="*/ 391 w 406"/>
                <a:gd name="T91" fmla="*/ 53 h 707"/>
                <a:gd name="T92" fmla="*/ 382 w 406"/>
                <a:gd name="T93" fmla="*/ 46 h 707"/>
                <a:gd name="T94" fmla="*/ 372 w 406"/>
                <a:gd name="T95" fmla="*/ 38 h 707"/>
                <a:gd name="T96" fmla="*/ 360 w 406"/>
                <a:gd name="T97" fmla="*/ 32 h 707"/>
                <a:gd name="T98" fmla="*/ 347 w 406"/>
                <a:gd name="T99" fmla="*/ 25 h 707"/>
                <a:gd name="T100" fmla="*/ 332 w 406"/>
                <a:gd name="T101" fmla="*/ 20 h 707"/>
                <a:gd name="T102" fmla="*/ 317 w 406"/>
                <a:gd name="T103" fmla="*/ 15 h 707"/>
                <a:gd name="T104" fmla="*/ 282 w 406"/>
                <a:gd name="T105" fmla="*/ 7 h 707"/>
                <a:gd name="T106" fmla="*/ 245 w 406"/>
                <a:gd name="T107" fmla="*/ 2 h 707"/>
                <a:gd name="T108" fmla="*/ 204 w 406"/>
                <a:gd name="T10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6" h="707">
                  <a:moveTo>
                    <a:pt x="204" y="0"/>
                  </a:moveTo>
                  <a:lnTo>
                    <a:pt x="163" y="2"/>
                  </a:lnTo>
                  <a:lnTo>
                    <a:pt x="125" y="7"/>
                  </a:lnTo>
                  <a:lnTo>
                    <a:pt x="90" y="15"/>
                  </a:lnTo>
                  <a:lnTo>
                    <a:pt x="75" y="20"/>
                  </a:lnTo>
                  <a:lnTo>
                    <a:pt x="61" y="25"/>
                  </a:lnTo>
                  <a:lnTo>
                    <a:pt x="46" y="32"/>
                  </a:lnTo>
                  <a:lnTo>
                    <a:pt x="35" y="38"/>
                  </a:lnTo>
                  <a:lnTo>
                    <a:pt x="25" y="46"/>
                  </a:lnTo>
                  <a:lnTo>
                    <a:pt x="17" y="53"/>
                  </a:lnTo>
                  <a:lnTo>
                    <a:pt x="9" y="62"/>
                  </a:lnTo>
                  <a:lnTo>
                    <a:pt x="4" y="70"/>
                  </a:lnTo>
                  <a:lnTo>
                    <a:pt x="2" y="79"/>
                  </a:lnTo>
                  <a:lnTo>
                    <a:pt x="0" y="88"/>
                  </a:lnTo>
                  <a:lnTo>
                    <a:pt x="0" y="618"/>
                  </a:lnTo>
                  <a:lnTo>
                    <a:pt x="2" y="628"/>
                  </a:lnTo>
                  <a:lnTo>
                    <a:pt x="4" y="636"/>
                  </a:lnTo>
                  <a:lnTo>
                    <a:pt x="9" y="645"/>
                  </a:lnTo>
                  <a:lnTo>
                    <a:pt x="17" y="652"/>
                  </a:lnTo>
                  <a:lnTo>
                    <a:pt x="25" y="661"/>
                  </a:lnTo>
                  <a:lnTo>
                    <a:pt x="35" y="668"/>
                  </a:lnTo>
                  <a:lnTo>
                    <a:pt x="46" y="675"/>
                  </a:lnTo>
                  <a:lnTo>
                    <a:pt x="61" y="681"/>
                  </a:lnTo>
                  <a:lnTo>
                    <a:pt x="75" y="687"/>
                  </a:lnTo>
                  <a:lnTo>
                    <a:pt x="90" y="692"/>
                  </a:lnTo>
                  <a:lnTo>
                    <a:pt x="125" y="701"/>
                  </a:lnTo>
                  <a:lnTo>
                    <a:pt x="163" y="705"/>
                  </a:lnTo>
                  <a:lnTo>
                    <a:pt x="204" y="707"/>
                  </a:lnTo>
                  <a:lnTo>
                    <a:pt x="245" y="705"/>
                  </a:lnTo>
                  <a:lnTo>
                    <a:pt x="282" y="701"/>
                  </a:lnTo>
                  <a:lnTo>
                    <a:pt x="317" y="692"/>
                  </a:lnTo>
                  <a:lnTo>
                    <a:pt x="332" y="687"/>
                  </a:lnTo>
                  <a:lnTo>
                    <a:pt x="347" y="681"/>
                  </a:lnTo>
                  <a:lnTo>
                    <a:pt x="360" y="675"/>
                  </a:lnTo>
                  <a:lnTo>
                    <a:pt x="372" y="668"/>
                  </a:lnTo>
                  <a:lnTo>
                    <a:pt x="382" y="661"/>
                  </a:lnTo>
                  <a:lnTo>
                    <a:pt x="391" y="652"/>
                  </a:lnTo>
                  <a:lnTo>
                    <a:pt x="397" y="645"/>
                  </a:lnTo>
                  <a:lnTo>
                    <a:pt x="403" y="636"/>
                  </a:lnTo>
                  <a:lnTo>
                    <a:pt x="405" y="628"/>
                  </a:lnTo>
                  <a:lnTo>
                    <a:pt x="406" y="618"/>
                  </a:lnTo>
                  <a:lnTo>
                    <a:pt x="406" y="88"/>
                  </a:lnTo>
                  <a:lnTo>
                    <a:pt x="405" y="79"/>
                  </a:lnTo>
                  <a:lnTo>
                    <a:pt x="403" y="70"/>
                  </a:lnTo>
                  <a:lnTo>
                    <a:pt x="397" y="62"/>
                  </a:lnTo>
                  <a:lnTo>
                    <a:pt x="391" y="53"/>
                  </a:lnTo>
                  <a:lnTo>
                    <a:pt x="382" y="46"/>
                  </a:lnTo>
                  <a:lnTo>
                    <a:pt x="372" y="38"/>
                  </a:lnTo>
                  <a:lnTo>
                    <a:pt x="360" y="32"/>
                  </a:lnTo>
                  <a:lnTo>
                    <a:pt x="347" y="25"/>
                  </a:lnTo>
                  <a:lnTo>
                    <a:pt x="332" y="20"/>
                  </a:lnTo>
                  <a:lnTo>
                    <a:pt x="317" y="15"/>
                  </a:lnTo>
                  <a:lnTo>
                    <a:pt x="282" y="7"/>
                  </a:lnTo>
                  <a:lnTo>
                    <a:pt x="245" y="2"/>
                  </a:lnTo>
                  <a:lnTo>
                    <a:pt x="204" y="0"/>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835" name="Freeform 451"/>
            <p:cNvSpPr>
              <a:spLocks/>
            </p:cNvSpPr>
            <p:nvPr/>
          </p:nvSpPr>
          <p:spPr bwMode="auto">
            <a:xfrm>
              <a:off x="1610" y="1220"/>
              <a:ext cx="406" cy="176"/>
            </a:xfrm>
            <a:custGeom>
              <a:avLst/>
              <a:gdLst>
                <a:gd name="T0" fmla="*/ 0 w 406"/>
                <a:gd name="T1" fmla="*/ 88 h 176"/>
                <a:gd name="T2" fmla="*/ 2 w 406"/>
                <a:gd name="T3" fmla="*/ 97 h 176"/>
                <a:gd name="T4" fmla="*/ 4 w 406"/>
                <a:gd name="T5" fmla="*/ 106 h 176"/>
                <a:gd name="T6" fmla="*/ 9 w 406"/>
                <a:gd name="T7" fmla="*/ 114 h 176"/>
                <a:gd name="T8" fmla="*/ 17 w 406"/>
                <a:gd name="T9" fmla="*/ 122 h 176"/>
                <a:gd name="T10" fmla="*/ 25 w 406"/>
                <a:gd name="T11" fmla="*/ 130 h 176"/>
                <a:gd name="T12" fmla="*/ 35 w 406"/>
                <a:gd name="T13" fmla="*/ 138 h 176"/>
                <a:gd name="T14" fmla="*/ 46 w 406"/>
                <a:gd name="T15" fmla="*/ 144 h 176"/>
                <a:gd name="T16" fmla="*/ 61 w 406"/>
                <a:gd name="T17" fmla="*/ 151 h 176"/>
                <a:gd name="T18" fmla="*/ 75 w 406"/>
                <a:gd name="T19" fmla="*/ 156 h 176"/>
                <a:gd name="T20" fmla="*/ 90 w 406"/>
                <a:gd name="T21" fmla="*/ 161 h 176"/>
                <a:gd name="T22" fmla="*/ 125 w 406"/>
                <a:gd name="T23" fmla="*/ 170 h 176"/>
                <a:gd name="T24" fmla="*/ 163 w 406"/>
                <a:gd name="T25" fmla="*/ 174 h 176"/>
                <a:gd name="T26" fmla="*/ 204 w 406"/>
                <a:gd name="T27" fmla="*/ 176 h 176"/>
                <a:gd name="T28" fmla="*/ 245 w 406"/>
                <a:gd name="T29" fmla="*/ 174 h 176"/>
                <a:gd name="T30" fmla="*/ 282 w 406"/>
                <a:gd name="T31" fmla="*/ 170 h 176"/>
                <a:gd name="T32" fmla="*/ 317 w 406"/>
                <a:gd name="T33" fmla="*/ 161 h 176"/>
                <a:gd name="T34" fmla="*/ 332 w 406"/>
                <a:gd name="T35" fmla="*/ 156 h 176"/>
                <a:gd name="T36" fmla="*/ 347 w 406"/>
                <a:gd name="T37" fmla="*/ 151 h 176"/>
                <a:gd name="T38" fmla="*/ 360 w 406"/>
                <a:gd name="T39" fmla="*/ 144 h 176"/>
                <a:gd name="T40" fmla="*/ 372 w 406"/>
                <a:gd name="T41" fmla="*/ 138 h 176"/>
                <a:gd name="T42" fmla="*/ 382 w 406"/>
                <a:gd name="T43" fmla="*/ 130 h 176"/>
                <a:gd name="T44" fmla="*/ 391 w 406"/>
                <a:gd name="T45" fmla="*/ 122 h 176"/>
                <a:gd name="T46" fmla="*/ 397 w 406"/>
                <a:gd name="T47" fmla="*/ 114 h 176"/>
                <a:gd name="T48" fmla="*/ 403 w 406"/>
                <a:gd name="T49" fmla="*/ 106 h 176"/>
                <a:gd name="T50" fmla="*/ 405 w 406"/>
                <a:gd name="T51" fmla="*/ 97 h 176"/>
                <a:gd name="T52" fmla="*/ 406 w 406"/>
                <a:gd name="T53" fmla="*/ 88 h 176"/>
                <a:gd name="T54" fmla="*/ 405 w 406"/>
                <a:gd name="T55" fmla="*/ 79 h 176"/>
                <a:gd name="T56" fmla="*/ 403 w 406"/>
                <a:gd name="T57" fmla="*/ 70 h 176"/>
                <a:gd name="T58" fmla="*/ 397 w 406"/>
                <a:gd name="T59" fmla="*/ 62 h 176"/>
                <a:gd name="T60" fmla="*/ 391 w 406"/>
                <a:gd name="T61" fmla="*/ 53 h 176"/>
                <a:gd name="T62" fmla="*/ 382 w 406"/>
                <a:gd name="T63" fmla="*/ 46 h 176"/>
                <a:gd name="T64" fmla="*/ 372 w 406"/>
                <a:gd name="T65" fmla="*/ 38 h 176"/>
                <a:gd name="T66" fmla="*/ 360 w 406"/>
                <a:gd name="T67" fmla="*/ 32 h 176"/>
                <a:gd name="T68" fmla="*/ 347 w 406"/>
                <a:gd name="T69" fmla="*/ 25 h 176"/>
                <a:gd name="T70" fmla="*/ 332 w 406"/>
                <a:gd name="T71" fmla="*/ 20 h 176"/>
                <a:gd name="T72" fmla="*/ 317 w 406"/>
                <a:gd name="T73" fmla="*/ 15 h 176"/>
                <a:gd name="T74" fmla="*/ 282 w 406"/>
                <a:gd name="T75" fmla="*/ 7 h 176"/>
                <a:gd name="T76" fmla="*/ 245 w 406"/>
                <a:gd name="T77" fmla="*/ 2 h 176"/>
                <a:gd name="T78" fmla="*/ 204 w 406"/>
                <a:gd name="T79" fmla="*/ 0 h 176"/>
                <a:gd name="T80" fmla="*/ 163 w 406"/>
                <a:gd name="T81" fmla="*/ 2 h 176"/>
                <a:gd name="T82" fmla="*/ 125 w 406"/>
                <a:gd name="T83" fmla="*/ 7 h 176"/>
                <a:gd name="T84" fmla="*/ 90 w 406"/>
                <a:gd name="T85" fmla="*/ 15 h 176"/>
                <a:gd name="T86" fmla="*/ 75 w 406"/>
                <a:gd name="T87" fmla="*/ 20 h 176"/>
                <a:gd name="T88" fmla="*/ 61 w 406"/>
                <a:gd name="T89" fmla="*/ 25 h 176"/>
                <a:gd name="T90" fmla="*/ 46 w 406"/>
                <a:gd name="T91" fmla="*/ 32 h 176"/>
                <a:gd name="T92" fmla="*/ 35 w 406"/>
                <a:gd name="T93" fmla="*/ 38 h 176"/>
                <a:gd name="T94" fmla="*/ 25 w 406"/>
                <a:gd name="T95" fmla="*/ 46 h 176"/>
                <a:gd name="T96" fmla="*/ 17 w 406"/>
                <a:gd name="T97" fmla="*/ 53 h 176"/>
                <a:gd name="T98" fmla="*/ 9 w 406"/>
                <a:gd name="T99" fmla="*/ 62 h 176"/>
                <a:gd name="T100" fmla="*/ 4 w 406"/>
                <a:gd name="T101" fmla="*/ 70 h 176"/>
                <a:gd name="T102" fmla="*/ 2 w 406"/>
                <a:gd name="T103" fmla="*/ 79 h 176"/>
                <a:gd name="T104" fmla="*/ 0 w 406"/>
                <a:gd name="T105"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6" h="176">
                  <a:moveTo>
                    <a:pt x="0" y="88"/>
                  </a:moveTo>
                  <a:lnTo>
                    <a:pt x="2" y="97"/>
                  </a:lnTo>
                  <a:lnTo>
                    <a:pt x="4" y="106"/>
                  </a:lnTo>
                  <a:lnTo>
                    <a:pt x="9" y="114"/>
                  </a:lnTo>
                  <a:lnTo>
                    <a:pt x="17" y="122"/>
                  </a:lnTo>
                  <a:lnTo>
                    <a:pt x="25" y="130"/>
                  </a:lnTo>
                  <a:lnTo>
                    <a:pt x="35" y="138"/>
                  </a:lnTo>
                  <a:lnTo>
                    <a:pt x="46" y="144"/>
                  </a:lnTo>
                  <a:lnTo>
                    <a:pt x="61" y="151"/>
                  </a:lnTo>
                  <a:lnTo>
                    <a:pt x="75" y="156"/>
                  </a:lnTo>
                  <a:lnTo>
                    <a:pt x="90" y="161"/>
                  </a:lnTo>
                  <a:lnTo>
                    <a:pt x="125" y="170"/>
                  </a:lnTo>
                  <a:lnTo>
                    <a:pt x="163" y="174"/>
                  </a:lnTo>
                  <a:lnTo>
                    <a:pt x="204" y="176"/>
                  </a:lnTo>
                  <a:lnTo>
                    <a:pt x="245" y="174"/>
                  </a:lnTo>
                  <a:lnTo>
                    <a:pt x="282" y="170"/>
                  </a:lnTo>
                  <a:lnTo>
                    <a:pt x="317" y="161"/>
                  </a:lnTo>
                  <a:lnTo>
                    <a:pt x="332" y="156"/>
                  </a:lnTo>
                  <a:lnTo>
                    <a:pt x="347" y="151"/>
                  </a:lnTo>
                  <a:lnTo>
                    <a:pt x="360" y="144"/>
                  </a:lnTo>
                  <a:lnTo>
                    <a:pt x="372" y="138"/>
                  </a:lnTo>
                  <a:lnTo>
                    <a:pt x="382" y="130"/>
                  </a:lnTo>
                  <a:lnTo>
                    <a:pt x="391" y="122"/>
                  </a:lnTo>
                  <a:lnTo>
                    <a:pt x="397" y="114"/>
                  </a:lnTo>
                  <a:lnTo>
                    <a:pt x="403" y="106"/>
                  </a:lnTo>
                  <a:lnTo>
                    <a:pt x="405" y="97"/>
                  </a:lnTo>
                  <a:lnTo>
                    <a:pt x="406" y="88"/>
                  </a:lnTo>
                  <a:lnTo>
                    <a:pt x="405" y="79"/>
                  </a:lnTo>
                  <a:lnTo>
                    <a:pt x="403" y="70"/>
                  </a:lnTo>
                  <a:lnTo>
                    <a:pt x="397" y="62"/>
                  </a:lnTo>
                  <a:lnTo>
                    <a:pt x="391" y="53"/>
                  </a:lnTo>
                  <a:lnTo>
                    <a:pt x="382" y="46"/>
                  </a:lnTo>
                  <a:lnTo>
                    <a:pt x="372" y="38"/>
                  </a:lnTo>
                  <a:lnTo>
                    <a:pt x="360" y="32"/>
                  </a:lnTo>
                  <a:lnTo>
                    <a:pt x="347" y="25"/>
                  </a:lnTo>
                  <a:lnTo>
                    <a:pt x="332" y="20"/>
                  </a:lnTo>
                  <a:lnTo>
                    <a:pt x="317" y="15"/>
                  </a:lnTo>
                  <a:lnTo>
                    <a:pt x="282" y="7"/>
                  </a:lnTo>
                  <a:lnTo>
                    <a:pt x="245" y="2"/>
                  </a:lnTo>
                  <a:lnTo>
                    <a:pt x="204" y="0"/>
                  </a:lnTo>
                  <a:lnTo>
                    <a:pt x="163" y="2"/>
                  </a:lnTo>
                  <a:lnTo>
                    <a:pt x="125" y="7"/>
                  </a:lnTo>
                  <a:lnTo>
                    <a:pt x="90" y="15"/>
                  </a:lnTo>
                  <a:lnTo>
                    <a:pt x="75" y="20"/>
                  </a:lnTo>
                  <a:lnTo>
                    <a:pt x="61" y="25"/>
                  </a:lnTo>
                  <a:lnTo>
                    <a:pt x="46" y="32"/>
                  </a:lnTo>
                  <a:lnTo>
                    <a:pt x="35" y="38"/>
                  </a:lnTo>
                  <a:lnTo>
                    <a:pt x="25" y="46"/>
                  </a:lnTo>
                  <a:lnTo>
                    <a:pt x="17" y="53"/>
                  </a:lnTo>
                  <a:lnTo>
                    <a:pt x="9" y="62"/>
                  </a:lnTo>
                  <a:lnTo>
                    <a:pt x="4" y="70"/>
                  </a:lnTo>
                  <a:lnTo>
                    <a:pt x="2" y="79"/>
                  </a:lnTo>
                  <a:lnTo>
                    <a:pt x="0" y="88"/>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836" name="Freeform 452"/>
            <p:cNvSpPr>
              <a:spLocks/>
            </p:cNvSpPr>
            <p:nvPr/>
          </p:nvSpPr>
          <p:spPr bwMode="auto">
            <a:xfrm>
              <a:off x="1610" y="1220"/>
              <a:ext cx="406" cy="707"/>
            </a:xfrm>
            <a:custGeom>
              <a:avLst/>
              <a:gdLst>
                <a:gd name="T0" fmla="*/ 204 w 406"/>
                <a:gd name="T1" fmla="*/ 0 h 707"/>
                <a:gd name="T2" fmla="*/ 163 w 406"/>
                <a:gd name="T3" fmla="*/ 2 h 707"/>
                <a:gd name="T4" fmla="*/ 125 w 406"/>
                <a:gd name="T5" fmla="*/ 7 h 707"/>
                <a:gd name="T6" fmla="*/ 90 w 406"/>
                <a:gd name="T7" fmla="*/ 15 h 707"/>
                <a:gd name="T8" fmla="*/ 75 w 406"/>
                <a:gd name="T9" fmla="*/ 20 h 707"/>
                <a:gd name="T10" fmla="*/ 61 w 406"/>
                <a:gd name="T11" fmla="*/ 25 h 707"/>
                <a:gd name="T12" fmla="*/ 46 w 406"/>
                <a:gd name="T13" fmla="*/ 32 h 707"/>
                <a:gd name="T14" fmla="*/ 35 w 406"/>
                <a:gd name="T15" fmla="*/ 38 h 707"/>
                <a:gd name="T16" fmla="*/ 25 w 406"/>
                <a:gd name="T17" fmla="*/ 46 h 707"/>
                <a:gd name="T18" fmla="*/ 17 w 406"/>
                <a:gd name="T19" fmla="*/ 53 h 707"/>
                <a:gd name="T20" fmla="*/ 9 w 406"/>
                <a:gd name="T21" fmla="*/ 62 h 707"/>
                <a:gd name="T22" fmla="*/ 4 w 406"/>
                <a:gd name="T23" fmla="*/ 70 h 707"/>
                <a:gd name="T24" fmla="*/ 2 w 406"/>
                <a:gd name="T25" fmla="*/ 79 h 707"/>
                <a:gd name="T26" fmla="*/ 0 w 406"/>
                <a:gd name="T27" fmla="*/ 88 h 707"/>
                <a:gd name="T28" fmla="*/ 0 w 406"/>
                <a:gd name="T29" fmla="*/ 618 h 707"/>
                <a:gd name="T30" fmla="*/ 2 w 406"/>
                <a:gd name="T31" fmla="*/ 628 h 707"/>
                <a:gd name="T32" fmla="*/ 4 w 406"/>
                <a:gd name="T33" fmla="*/ 636 h 707"/>
                <a:gd name="T34" fmla="*/ 9 w 406"/>
                <a:gd name="T35" fmla="*/ 645 h 707"/>
                <a:gd name="T36" fmla="*/ 17 w 406"/>
                <a:gd name="T37" fmla="*/ 652 h 707"/>
                <a:gd name="T38" fmla="*/ 25 w 406"/>
                <a:gd name="T39" fmla="*/ 661 h 707"/>
                <a:gd name="T40" fmla="*/ 35 w 406"/>
                <a:gd name="T41" fmla="*/ 668 h 707"/>
                <a:gd name="T42" fmla="*/ 46 w 406"/>
                <a:gd name="T43" fmla="*/ 675 h 707"/>
                <a:gd name="T44" fmla="*/ 61 w 406"/>
                <a:gd name="T45" fmla="*/ 681 h 707"/>
                <a:gd name="T46" fmla="*/ 75 w 406"/>
                <a:gd name="T47" fmla="*/ 687 h 707"/>
                <a:gd name="T48" fmla="*/ 90 w 406"/>
                <a:gd name="T49" fmla="*/ 692 h 707"/>
                <a:gd name="T50" fmla="*/ 125 w 406"/>
                <a:gd name="T51" fmla="*/ 701 h 707"/>
                <a:gd name="T52" fmla="*/ 163 w 406"/>
                <a:gd name="T53" fmla="*/ 705 h 707"/>
                <a:gd name="T54" fmla="*/ 204 w 406"/>
                <a:gd name="T55" fmla="*/ 707 h 707"/>
                <a:gd name="T56" fmla="*/ 245 w 406"/>
                <a:gd name="T57" fmla="*/ 705 h 707"/>
                <a:gd name="T58" fmla="*/ 282 w 406"/>
                <a:gd name="T59" fmla="*/ 701 h 707"/>
                <a:gd name="T60" fmla="*/ 317 w 406"/>
                <a:gd name="T61" fmla="*/ 692 h 707"/>
                <a:gd name="T62" fmla="*/ 332 w 406"/>
                <a:gd name="T63" fmla="*/ 687 h 707"/>
                <a:gd name="T64" fmla="*/ 347 w 406"/>
                <a:gd name="T65" fmla="*/ 681 h 707"/>
                <a:gd name="T66" fmla="*/ 360 w 406"/>
                <a:gd name="T67" fmla="*/ 675 h 707"/>
                <a:gd name="T68" fmla="*/ 372 w 406"/>
                <a:gd name="T69" fmla="*/ 668 h 707"/>
                <a:gd name="T70" fmla="*/ 382 w 406"/>
                <a:gd name="T71" fmla="*/ 661 h 707"/>
                <a:gd name="T72" fmla="*/ 391 w 406"/>
                <a:gd name="T73" fmla="*/ 652 h 707"/>
                <a:gd name="T74" fmla="*/ 397 w 406"/>
                <a:gd name="T75" fmla="*/ 645 h 707"/>
                <a:gd name="T76" fmla="*/ 403 w 406"/>
                <a:gd name="T77" fmla="*/ 636 h 707"/>
                <a:gd name="T78" fmla="*/ 405 w 406"/>
                <a:gd name="T79" fmla="*/ 628 h 707"/>
                <a:gd name="T80" fmla="*/ 406 w 406"/>
                <a:gd name="T81" fmla="*/ 618 h 707"/>
                <a:gd name="T82" fmla="*/ 406 w 406"/>
                <a:gd name="T83" fmla="*/ 88 h 707"/>
                <a:gd name="T84" fmla="*/ 405 w 406"/>
                <a:gd name="T85" fmla="*/ 79 h 707"/>
                <a:gd name="T86" fmla="*/ 403 w 406"/>
                <a:gd name="T87" fmla="*/ 70 h 707"/>
                <a:gd name="T88" fmla="*/ 397 w 406"/>
                <a:gd name="T89" fmla="*/ 62 h 707"/>
                <a:gd name="T90" fmla="*/ 391 w 406"/>
                <a:gd name="T91" fmla="*/ 53 h 707"/>
                <a:gd name="T92" fmla="*/ 382 w 406"/>
                <a:gd name="T93" fmla="*/ 46 h 707"/>
                <a:gd name="T94" fmla="*/ 372 w 406"/>
                <a:gd name="T95" fmla="*/ 38 h 707"/>
                <a:gd name="T96" fmla="*/ 360 w 406"/>
                <a:gd name="T97" fmla="*/ 32 h 707"/>
                <a:gd name="T98" fmla="*/ 347 w 406"/>
                <a:gd name="T99" fmla="*/ 25 h 707"/>
                <a:gd name="T100" fmla="*/ 332 w 406"/>
                <a:gd name="T101" fmla="*/ 20 h 707"/>
                <a:gd name="T102" fmla="*/ 317 w 406"/>
                <a:gd name="T103" fmla="*/ 15 h 707"/>
                <a:gd name="T104" fmla="*/ 282 w 406"/>
                <a:gd name="T105" fmla="*/ 7 h 707"/>
                <a:gd name="T106" fmla="*/ 245 w 406"/>
                <a:gd name="T107" fmla="*/ 2 h 707"/>
                <a:gd name="T108" fmla="*/ 204 w 406"/>
                <a:gd name="T109"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6" h="707">
                  <a:moveTo>
                    <a:pt x="204" y="0"/>
                  </a:moveTo>
                  <a:lnTo>
                    <a:pt x="163" y="2"/>
                  </a:lnTo>
                  <a:lnTo>
                    <a:pt x="125" y="7"/>
                  </a:lnTo>
                  <a:lnTo>
                    <a:pt x="90" y="15"/>
                  </a:lnTo>
                  <a:lnTo>
                    <a:pt x="75" y="20"/>
                  </a:lnTo>
                  <a:lnTo>
                    <a:pt x="61" y="25"/>
                  </a:lnTo>
                  <a:lnTo>
                    <a:pt x="46" y="32"/>
                  </a:lnTo>
                  <a:lnTo>
                    <a:pt x="35" y="38"/>
                  </a:lnTo>
                  <a:lnTo>
                    <a:pt x="25" y="46"/>
                  </a:lnTo>
                  <a:lnTo>
                    <a:pt x="17" y="53"/>
                  </a:lnTo>
                  <a:lnTo>
                    <a:pt x="9" y="62"/>
                  </a:lnTo>
                  <a:lnTo>
                    <a:pt x="4" y="70"/>
                  </a:lnTo>
                  <a:lnTo>
                    <a:pt x="2" y="79"/>
                  </a:lnTo>
                  <a:lnTo>
                    <a:pt x="0" y="88"/>
                  </a:lnTo>
                  <a:lnTo>
                    <a:pt x="0" y="618"/>
                  </a:lnTo>
                  <a:lnTo>
                    <a:pt x="2" y="628"/>
                  </a:lnTo>
                  <a:lnTo>
                    <a:pt x="4" y="636"/>
                  </a:lnTo>
                  <a:lnTo>
                    <a:pt x="9" y="645"/>
                  </a:lnTo>
                  <a:lnTo>
                    <a:pt x="17" y="652"/>
                  </a:lnTo>
                  <a:lnTo>
                    <a:pt x="25" y="661"/>
                  </a:lnTo>
                  <a:lnTo>
                    <a:pt x="35" y="668"/>
                  </a:lnTo>
                  <a:lnTo>
                    <a:pt x="46" y="675"/>
                  </a:lnTo>
                  <a:lnTo>
                    <a:pt x="61" y="681"/>
                  </a:lnTo>
                  <a:lnTo>
                    <a:pt x="75" y="687"/>
                  </a:lnTo>
                  <a:lnTo>
                    <a:pt x="90" y="692"/>
                  </a:lnTo>
                  <a:lnTo>
                    <a:pt x="125" y="701"/>
                  </a:lnTo>
                  <a:lnTo>
                    <a:pt x="163" y="705"/>
                  </a:lnTo>
                  <a:lnTo>
                    <a:pt x="204" y="707"/>
                  </a:lnTo>
                  <a:lnTo>
                    <a:pt x="245" y="705"/>
                  </a:lnTo>
                  <a:lnTo>
                    <a:pt x="282" y="701"/>
                  </a:lnTo>
                  <a:lnTo>
                    <a:pt x="317" y="692"/>
                  </a:lnTo>
                  <a:lnTo>
                    <a:pt x="332" y="687"/>
                  </a:lnTo>
                  <a:lnTo>
                    <a:pt x="347" y="681"/>
                  </a:lnTo>
                  <a:lnTo>
                    <a:pt x="360" y="675"/>
                  </a:lnTo>
                  <a:lnTo>
                    <a:pt x="372" y="668"/>
                  </a:lnTo>
                  <a:lnTo>
                    <a:pt x="382" y="661"/>
                  </a:lnTo>
                  <a:lnTo>
                    <a:pt x="391" y="652"/>
                  </a:lnTo>
                  <a:lnTo>
                    <a:pt x="397" y="645"/>
                  </a:lnTo>
                  <a:lnTo>
                    <a:pt x="403" y="636"/>
                  </a:lnTo>
                  <a:lnTo>
                    <a:pt x="405" y="628"/>
                  </a:lnTo>
                  <a:lnTo>
                    <a:pt x="406" y="618"/>
                  </a:lnTo>
                  <a:lnTo>
                    <a:pt x="406" y="88"/>
                  </a:lnTo>
                  <a:lnTo>
                    <a:pt x="405" y="79"/>
                  </a:lnTo>
                  <a:lnTo>
                    <a:pt x="403" y="70"/>
                  </a:lnTo>
                  <a:lnTo>
                    <a:pt x="397" y="62"/>
                  </a:lnTo>
                  <a:lnTo>
                    <a:pt x="391" y="53"/>
                  </a:lnTo>
                  <a:lnTo>
                    <a:pt x="382" y="46"/>
                  </a:lnTo>
                  <a:lnTo>
                    <a:pt x="372" y="38"/>
                  </a:lnTo>
                  <a:lnTo>
                    <a:pt x="360" y="32"/>
                  </a:lnTo>
                  <a:lnTo>
                    <a:pt x="347" y="25"/>
                  </a:lnTo>
                  <a:lnTo>
                    <a:pt x="332" y="20"/>
                  </a:lnTo>
                  <a:lnTo>
                    <a:pt x="317" y="15"/>
                  </a:lnTo>
                  <a:lnTo>
                    <a:pt x="282" y="7"/>
                  </a:lnTo>
                  <a:lnTo>
                    <a:pt x="245" y="2"/>
                  </a:lnTo>
                  <a:lnTo>
                    <a:pt x="204" y="0"/>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sp>
          <p:nvSpPr>
            <p:cNvPr id="16837" name="Freeform 453"/>
            <p:cNvSpPr>
              <a:spLocks/>
            </p:cNvSpPr>
            <p:nvPr/>
          </p:nvSpPr>
          <p:spPr bwMode="auto">
            <a:xfrm>
              <a:off x="1610" y="1308"/>
              <a:ext cx="406" cy="87"/>
            </a:xfrm>
            <a:custGeom>
              <a:avLst/>
              <a:gdLst>
                <a:gd name="T0" fmla="*/ 0 w 406"/>
                <a:gd name="T1" fmla="*/ 0 h 88"/>
                <a:gd name="T2" fmla="*/ 2 w 406"/>
                <a:gd name="T3" fmla="*/ 9 h 88"/>
                <a:gd name="T4" fmla="*/ 4 w 406"/>
                <a:gd name="T5" fmla="*/ 18 h 88"/>
                <a:gd name="T6" fmla="*/ 9 w 406"/>
                <a:gd name="T7" fmla="*/ 26 h 88"/>
                <a:gd name="T8" fmla="*/ 17 w 406"/>
                <a:gd name="T9" fmla="*/ 34 h 88"/>
                <a:gd name="T10" fmla="*/ 25 w 406"/>
                <a:gd name="T11" fmla="*/ 42 h 88"/>
                <a:gd name="T12" fmla="*/ 35 w 406"/>
                <a:gd name="T13" fmla="*/ 50 h 88"/>
                <a:gd name="T14" fmla="*/ 46 w 406"/>
                <a:gd name="T15" fmla="*/ 56 h 88"/>
                <a:gd name="T16" fmla="*/ 61 w 406"/>
                <a:gd name="T17" fmla="*/ 63 h 88"/>
                <a:gd name="T18" fmla="*/ 75 w 406"/>
                <a:gd name="T19" fmla="*/ 68 h 88"/>
                <a:gd name="T20" fmla="*/ 90 w 406"/>
                <a:gd name="T21" fmla="*/ 73 h 88"/>
                <a:gd name="T22" fmla="*/ 125 w 406"/>
                <a:gd name="T23" fmla="*/ 82 h 88"/>
                <a:gd name="T24" fmla="*/ 163 w 406"/>
                <a:gd name="T25" fmla="*/ 86 h 88"/>
                <a:gd name="T26" fmla="*/ 204 w 406"/>
                <a:gd name="T27" fmla="*/ 88 h 88"/>
                <a:gd name="T28" fmla="*/ 245 w 406"/>
                <a:gd name="T29" fmla="*/ 86 h 88"/>
                <a:gd name="T30" fmla="*/ 282 w 406"/>
                <a:gd name="T31" fmla="*/ 82 h 88"/>
                <a:gd name="T32" fmla="*/ 317 w 406"/>
                <a:gd name="T33" fmla="*/ 73 h 88"/>
                <a:gd name="T34" fmla="*/ 332 w 406"/>
                <a:gd name="T35" fmla="*/ 68 h 88"/>
                <a:gd name="T36" fmla="*/ 347 w 406"/>
                <a:gd name="T37" fmla="*/ 63 h 88"/>
                <a:gd name="T38" fmla="*/ 360 w 406"/>
                <a:gd name="T39" fmla="*/ 56 h 88"/>
                <a:gd name="T40" fmla="*/ 372 w 406"/>
                <a:gd name="T41" fmla="*/ 50 h 88"/>
                <a:gd name="T42" fmla="*/ 382 w 406"/>
                <a:gd name="T43" fmla="*/ 42 h 88"/>
                <a:gd name="T44" fmla="*/ 391 w 406"/>
                <a:gd name="T45" fmla="*/ 34 h 88"/>
                <a:gd name="T46" fmla="*/ 397 w 406"/>
                <a:gd name="T47" fmla="*/ 26 h 88"/>
                <a:gd name="T48" fmla="*/ 403 w 406"/>
                <a:gd name="T49" fmla="*/ 18 h 88"/>
                <a:gd name="T50" fmla="*/ 405 w 406"/>
                <a:gd name="T51" fmla="*/ 9 h 88"/>
                <a:gd name="T52" fmla="*/ 406 w 406"/>
                <a:gd name="T5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6" h="88">
                  <a:moveTo>
                    <a:pt x="0" y="0"/>
                  </a:moveTo>
                  <a:lnTo>
                    <a:pt x="2" y="9"/>
                  </a:lnTo>
                  <a:lnTo>
                    <a:pt x="4" y="18"/>
                  </a:lnTo>
                  <a:lnTo>
                    <a:pt x="9" y="26"/>
                  </a:lnTo>
                  <a:lnTo>
                    <a:pt x="17" y="34"/>
                  </a:lnTo>
                  <a:lnTo>
                    <a:pt x="25" y="42"/>
                  </a:lnTo>
                  <a:lnTo>
                    <a:pt x="35" y="50"/>
                  </a:lnTo>
                  <a:lnTo>
                    <a:pt x="46" y="56"/>
                  </a:lnTo>
                  <a:lnTo>
                    <a:pt x="61" y="63"/>
                  </a:lnTo>
                  <a:lnTo>
                    <a:pt x="75" y="68"/>
                  </a:lnTo>
                  <a:lnTo>
                    <a:pt x="90" y="73"/>
                  </a:lnTo>
                  <a:lnTo>
                    <a:pt x="125" y="82"/>
                  </a:lnTo>
                  <a:lnTo>
                    <a:pt x="163" y="86"/>
                  </a:lnTo>
                  <a:lnTo>
                    <a:pt x="204" y="88"/>
                  </a:lnTo>
                  <a:lnTo>
                    <a:pt x="245" y="86"/>
                  </a:lnTo>
                  <a:lnTo>
                    <a:pt x="282" y="82"/>
                  </a:lnTo>
                  <a:lnTo>
                    <a:pt x="317" y="73"/>
                  </a:lnTo>
                  <a:lnTo>
                    <a:pt x="332" y="68"/>
                  </a:lnTo>
                  <a:lnTo>
                    <a:pt x="347" y="63"/>
                  </a:lnTo>
                  <a:lnTo>
                    <a:pt x="360" y="56"/>
                  </a:lnTo>
                  <a:lnTo>
                    <a:pt x="372" y="50"/>
                  </a:lnTo>
                  <a:lnTo>
                    <a:pt x="382" y="42"/>
                  </a:lnTo>
                  <a:lnTo>
                    <a:pt x="391" y="34"/>
                  </a:lnTo>
                  <a:lnTo>
                    <a:pt x="397" y="26"/>
                  </a:lnTo>
                  <a:lnTo>
                    <a:pt x="403" y="18"/>
                  </a:lnTo>
                  <a:lnTo>
                    <a:pt x="405" y="9"/>
                  </a:lnTo>
                  <a:lnTo>
                    <a:pt x="406" y="0"/>
                  </a:lnTo>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grpSp>
      <p:sp>
        <p:nvSpPr>
          <p:cNvPr id="25614" name="Rectangle 455"/>
          <p:cNvSpPr>
            <a:spLocks noChangeArrowheads="1"/>
          </p:cNvSpPr>
          <p:nvPr/>
        </p:nvSpPr>
        <p:spPr bwMode="auto">
          <a:xfrm>
            <a:off x="2346325" y="3276600"/>
            <a:ext cx="7016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15" name="Rectangle 456"/>
          <p:cNvSpPr>
            <a:spLocks noChangeArrowheads="1"/>
          </p:cNvSpPr>
          <p:nvPr/>
        </p:nvSpPr>
        <p:spPr bwMode="auto">
          <a:xfrm>
            <a:off x="2565400" y="3351213"/>
            <a:ext cx="3349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prstClr val="black"/>
                </a:solidFill>
                <a:latin typeface="黑体" pitchFamily="49" charset="-122"/>
                <a:ea typeface="黑体" pitchFamily="49" charset="-122"/>
              </a:rPr>
              <a:t>传统</a:t>
            </a:r>
            <a:endParaRPr lang="zh-CN" altLang="en-US">
              <a:solidFill>
                <a:prstClr val="black"/>
              </a:solidFill>
            </a:endParaRPr>
          </a:p>
        </p:txBody>
      </p:sp>
      <p:sp>
        <p:nvSpPr>
          <p:cNvPr id="25616" name="Rectangle 457"/>
          <p:cNvSpPr>
            <a:spLocks noChangeArrowheads="1"/>
          </p:cNvSpPr>
          <p:nvPr/>
        </p:nvSpPr>
        <p:spPr bwMode="auto">
          <a:xfrm>
            <a:off x="2874963" y="3335338"/>
            <a:ext cx="32543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000000"/>
                </a:solidFill>
                <a:latin typeface="Times New Roman" pitchFamily="18" charset="0"/>
              </a:rPr>
              <a:t> </a:t>
            </a:r>
            <a:endParaRPr lang="en-US" altLang="zh-CN">
              <a:solidFill>
                <a:prstClr val="black"/>
              </a:solidFill>
            </a:endParaRPr>
          </a:p>
        </p:txBody>
      </p:sp>
      <p:sp>
        <p:nvSpPr>
          <p:cNvPr id="25617" name="Rectangle 458"/>
          <p:cNvSpPr>
            <a:spLocks noChangeArrowheads="1"/>
          </p:cNvSpPr>
          <p:nvPr/>
        </p:nvSpPr>
        <p:spPr bwMode="auto">
          <a:xfrm>
            <a:off x="2654300" y="2814638"/>
            <a:ext cx="6302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srgbClr val="1F497D"/>
              </a:solidFill>
            </a:endParaRPr>
          </a:p>
        </p:txBody>
      </p:sp>
      <p:sp>
        <p:nvSpPr>
          <p:cNvPr id="25618" name="Rectangle 460"/>
          <p:cNvSpPr>
            <a:spLocks noChangeArrowheads="1"/>
          </p:cNvSpPr>
          <p:nvPr/>
        </p:nvSpPr>
        <p:spPr bwMode="auto">
          <a:xfrm>
            <a:off x="2957513" y="2892425"/>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333333"/>
                </a:solidFill>
                <a:latin typeface="Times New Roman" pitchFamily="18" charset="0"/>
              </a:rPr>
              <a:t> </a:t>
            </a:r>
            <a:endParaRPr lang="en-US" altLang="zh-CN">
              <a:solidFill>
                <a:prstClr val="black"/>
              </a:solidFill>
            </a:endParaRPr>
          </a:p>
        </p:txBody>
      </p:sp>
      <p:sp>
        <p:nvSpPr>
          <p:cNvPr id="25619" name="Rectangle 461"/>
          <p:cNvSpPr>
            <a:spLocks noChangeArrowheads="1"/>
          </p:cNvSpPr>
          <p:nvPr/>
        </p:nvSpPr>
        <p:spPr bwMode="auto">
          <a:xfrm>
            <a:off x="2776538" y="311308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20" name="Rectangle 463"/>
          <p:cNvSpPr>
            <a:spLocks noChangeArrowheads="1"/>
          </p:cNvSpPr>
          <p:nvPr/>
        </p:nvSpPr>
        <p:spPr bwMode="auto">
          <a:xfrm>
            <a:off x="2547938" y="2405063"/>
            <a:ext cx="68738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21" name="Rectangle 464"/>
          <p:cNvSpPr>
            <a:spLocks noChangeArrowheads="1"/>
          </p:cNvSpPr>
          <p:nvPr/>
        </p:nvSpPr>
        <p:spPr bwMode="auto">
          <a:xfrm>
            <a:off x="2747963" y="2492375"/>
            <a:ext cx="3079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200">
                <a:solidFill>
                  <a:srgbClr val="1F497D"/>
                </a:solidFill>
                <a:latin typeface="宋体" pitchFamily="2" charset="-122"/>
              </a:rPr>
              <a:t>雷达</a:t>
            </a:r>
            <a:endParaRPr lang="zh-CN" altLang="en-US">
              <a:solidFill>
                <a:srgbClr val="1F497D"/>
              </a:solidFill>
            </a:endParaRPr>
          </a:p>
        </p:txBody>
      </p:sp>
      <p:sp>
        <p:nvSpPr>
          <p:cNvPr id="25622" name="Rectangle 465"/>
          <p:cNvSpPr>
            <a:spLocks noChangeArrowheads="1"/>
          </p:cNvSpPr>
          <p:nvPr/>
        </p:nvSpPr>
        <p:spPr bwMode="auto">
          <a:xfrm>
            <a:off x="3032125" y="2486025"/>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333333"/>
                </a:solidFill>
                <a:latin typeface="Times New Roman" pitchFamily="18" charset="0"/>
              </a:rPr>
              <a:t> </a:t>
            </a:r>
            <a:endParaRPr lang="en-US" altLang="zh-CN">
              <a:solidFill>
                <a:prstClr val="black"/>
              </a:solidFill>
            </a:endParaRPr>
          </a:p>
        </p:txBody>
      </p:sp>
      <p:sp>
        <p:nvSpPr>
          <p:cNvPr id="25623" name="Rectangle 466"/>
          <p:cNvSpPr>
            <a:spLocks noChangeArrowheads="1"/>
          </p:cNvSpPr>
          <p:nvPr/>
        </p:nvSpPr>
        <p:spPr bwMode="auto">
          <a:xfrm>
            <a:off x="2670175" y="270668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24" name="Rectangle 467"/>
          <p:cNvSpPr>
            <a:spLocks noChangeArrowheads="1"/>
          </p:cNvSpPr>
          <p:nvPr/>
        </p:nvSpPr>
        <p:spPr bwMode="auto">
          <a:xfrm>
            <a:off x="2670175" y="292893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25" name="Rectangle 468"/>
          <p:cNvSpPr>
            <a:spLocks noChangeArrowheads="1"/>
          </p:cNvSpPr>
          <p:nvPr/>
        </p:nvSpPr>
        <p:spPr bwMode="auto">
          <a:xfrm>
            <a:off x="2670175" y="31496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26" name="Rectangle 469"/>
          <p:cNvSpPr>
            <a:spLocks noChangeArrowheads="1"/>
          </p:cNvSpPr>
          <p:nvPr/>
        </p:nvSpPr>
        <p:spPr bwMode="auto">
          <a:xfrm>
            <a:off x="2482850" y="2178050"/>
            <a:ext cx="11064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27" name="Rectangle 470"/>
          <p:cNvSpPr>
            <a:spLocks noChangeArrowheads="1"/>
          </p:cNvSpPr>
          <p:nvPr/>
        </p:nvSpPr>
        <p:spPr bwMode="auto">
          <a:xfrm>
            <a:off x="2698750" y="2265363"/>
            <a:ext cx="4619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200">
                <a:solidFill>
                  <a:srgbClr val="1F497D"/>
                </a:solidFill>
                <a:latin typeface="宋体" pitchFamily="2" charset="-122"/>
              </a:rPr>
              <a:t>地震波</a:t>
            </a:r>
            <a:endParaRPr lang="zh-CN" altLang="en-US">
              <a:solidFill>
                <a:srgbClr val="1F497D"/>
              </a:solidFill>
            </a:endParaRPr>
          </a:p>
        </p:txBody>
      </p:sp>
      <p:sp>
        <p:nvSpPr>
          <p:cNvPr id="25628" name="Rectangle 471"/>
          <p:cNvSpPr>
            <a:spLocks noChangeArrowheads="1"/>
          </p:cNvSpPr>
          <p:nvPr/>
        </p:nvSpPr>
        <p:spPr bwMode="auto">
          <a:xfrm>
            <a:off x="3148013" y="2257425"/>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333333"/>
                </a:solidFill>
                <a:latin typeface="Times New Roman" pitchFamily="18" charset="0"/>
              </a:rPr>
              <a:t> </a:t>
            </a:r>
            <a:endParaRPr lang="en-US" altLang="zh-CN">
              <a:solidFill>
                <a:prstClr val="black"/>
              </a:solidFill>
            </a:endParaRPr>
          </a:p>
        </p:txBody>
      </p:sp>
      <p:sp>
        <p:nvSpPr>
          <p:cNvPr id="25629" name="Rectangle 472"/>
          <p:cNvSpPr>
            <a:spLocks noChangeArrowheads="1"/>
          </p:cNvSpPr>
          <p:nvPr/>
        </p:nvSpPr>
        <p:spPr bwMode="auto">
          <a:xfrm>
            <a:off x="2605088" y="2479675"/>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30" name="Rectangle 473"/>
          <p:cNvSpPr>
            <a:spLocks noChangeArrowheads="1"/>
          </p:cNvSpPr>
          <p:nvPr/>
        </p:nvSpPr>
        <p:spPr bwMode="auto">
          <a:xfrm>
            <a:off x="2605088" y="270033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31" name="Rectangle 474"/>
          <p:cNvSpPr>
            <a:spLocks noChangeArrowheads="1"/>
          </p:cNvSpPr>
          <p:nvPr/>
        </p:nvSpPr>
        <p:spPr bwMode="auto">
          <a:xfrm>
            <a:off x="2535238" y="2632075"/>
            <a:ext cx="6889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32" name="Rectangle 475"/>
          <p:cNvSpPr>
            <a:spLocks noChangeArrowheads="1"/>
          </p:cNvSpPr>
          <p:nvPr/>
        </p:nvSpPr>
        <p:spPr bwMode="auto">
          <a:xfrm>
            <a:off x="2633663" y="2751138"/>
            <a:ext cx="5365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200">
                <a:solidFill>
                  <a:srgbClr val="1F497D"/>
                </a:solidFill>
                <a:latin typeface="宋体" pitchFamily="2" charset="-122"/>
              </a:rPr>
              <a:t>红外</a:t>
            </a:r>
            <a:endParaRPr lang="zh-CN" altLang="en-US">
              <a:solidFill>
                <a:srgbClr val="1F497D"/>
              </a:solidFill>
            </a:endParaRPr>
          </a:p>
        </p:txBody>
      </p:sp>
      <p:sp>
        <p:nvSpPr>
          <p:cNvPr id="25633" name="Rectangle 476"/>
          <p:cNvSpPr>
            <a:spLocks noChangeArrowheads="1"/>
          </p:cNvSpPr>
          <p:nvPr/>
        </p:nvSpPr>
        <p:spPr bwMode="auto">
          <a:xfrm>
            <a:off x="3019425" y="271145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333333"/>
                </a:solidFill>
                <a:latin typeface="Times New Roman" pitchFamily="18" charset="0"/>
              </a:rPr>
              <a:t> </a:t>
            </a:r>
            <a:endParaRPr lang="en-US" altLang="zh-CN">
              <a:solidFill>
                <a:prstClr val="black"/>
              </a:solidFill>
            </a:endParaRPr>
          </a:p>
        </p:txBody>
      </p:sp>
      <p:sp>
        <p:nvSpPr>
          <p:cNvPr id="25634" name="Rectangle 477"/>
          <p:cNvSpPr>
            <a:spLocks noChangeArrowheads="1"/>
          </p:cNvSpPr>
          <p:nvPr/>
        </p:nvSpPr>
        <p:spPr bwMode="auto">
          <a:xfrm>
            <a:off x="2657475" y="29337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35" name="Rectangle 478"/>
          <p:cNvSpPr>
            <a:spLocks noChangeArrowheads="1"/>
          </p:cNvSpPr>
          <p:nvPr/>
        </p:nvSpPr>
        <p:spPr bwMode="auto">
          <a:xfrm>
            <a:off x="2657475" y="3154363"/>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36" name="Rectangle 479"/>
          <p:cNvSpPr>
            <a:spLocks noChangeArrowheads="1"/>
          </p:cNvSpPr>
          <p:nvPr/>
        </p:nvSpPr>
        <p:spPr bwMode="auto">
          <a:xfrm>
            <a:off x="2006600" y="1700213"/>
            <a:ext cx="6556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864" name="Rectangle 480"/>
          <p:cNvSpPr>
            <a:spLocks noChangeArrowheads="1"/>
          </p:cNvSpPr>
          <p:nvPr/>
        </p:nvSpPr>
        <p:spPr bwMode="auto">
          <a:xfrm>
            <a:off x="2206625" y="1785938"/>
            <a:ext cx="307975" cy="184150"/>
          </a:xfrm>
          <a:prstGeom prst="rect">
            <a:avLst/>
          </a:prstGeom>
          <a:noFill/>
          <a:ln>
            <a:noFill/>
          </a:ln>
          <a:extLst/>
        </p:spPr>
        <p:txBody>
          <a:bodyPr wrap="none" lIns="0" tIns="0" rIns="0" bIns="0">
            <a:spAutoFit/>
          </a:bodyPr>
          <a:lstStyle/>
          <a:p>
            <a:pPr>
              <a:defRPr/>
            </a:pPr>
            <a:r>
              <a:rPr lang="zh-CN" altLang="en-US" sz="1200" dirty="0">
                <a:solidFill>
                  <a:prstClr val="white">
                    <a:lumMod val="40000"/>
                    <a:lumOff val="60000"/>
                  </a:prstClr>
                </a:solidFill>
                <a:latin typeface="宋体" pitchFamily="2" charset="-122"/>
              </a:rPr>
              <a:t>温度</a:t>
            </a:r>
            <a:endParaRPr lang="zh-CN" altLang="en-US" dirty="0">
              <a:solidFill>
                <a:prstClr val="white">
                  <a:lumMod val="40000"/>
                  <a:lumOff val="60000"/>
                </a:prstClr>
              </a:solidFill>
            </a:endParaRPr>
          </a:p>
        </p:txBody>
      </p:sp>
      <p:sp>
        <p:nvSpPr>
          <p:cNvPr id="25638" name="Rectangle 481"/>
          <p:cNvSpPr>
            <a:spLocks noChangeArrowheads="1"/>
          </p:cNvSpPr>
          <p:nvPr/>
        </p:nvSpPr>
        <p:spPr bwMode="auto">
          <a:xfrm>
            <a:off x="2490788" y="177958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639" name="Rectangle 482"/>
          <p:cNvSpPr>
            <a:spLocks noChangeArrowheads="1"/>
          </p:cNvSpPr>
          <p:nvPr/>
        </p:nvSpPr>
        <p:spPr bwMode="auto">
          <a:xfrm>
            <a:off x="2128838" y="200025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40" name="Rectangle 483"/>
          <p:cNvSpPr>
            <a:spLocks noChangeArrowheads="1"/>
          </p:cNvSpPr>
          <p:nvPr/>
        </p:nvSpPr>
        <p:spPr bwMode="auto">
          <a:xfrm>
            <a:off x="2128838" y="22225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41" name="Rectangle 484"/>
          <p:cNvSpPr>
            <a:spLocks noChangeArrowheads="1"/>
          </p:cNvSpPr>
          <p:nvPr/>
        </p:nvSpPr>
        <p:spPr bwMode="auto">
          <a:xfrm>
            <a:off x="1731963" y="1916113"/>
            <a:ext cx="6175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869" name="Rectangle 485"/>
          <p:cNvSpPr>
            <a:spLocks noChangeArrowheads="1"/>
          </p:cNvSpPr>
          <p:nvPr/>
        </p:nvSpPr>
        <p:spPr bwMode="auto">
          <a:xfrm>
            <a:off x="1935163" y="2001838"/>
            <a:ext cx="307975" cy="184150"/>
          </a:xfrm>
          <a:prstGeom prst="rect">
            <a:avLst/>
          </a:prstGeom>
          <a:noFill/>
          <a:ln>
            <a:noFill/>
          </a:ln>
          <a:extLst/>
        </p:spPr>
        <p:txBody>
          <a:bodyPr wrap="none" lIns="0" tIns="0" rIns="0" bIns="0">
            <a:spAutoFit/>
          </a:bodyPr>
          <a:lstStyle/>
          <a:p>
            <a:pPr>
              <a:defRPr/>
            </a:pPr>
            <a:r>
              <a:rPr lang="zh-CN" altLang="en-US" sz="1200" dirty="0">
                <a:solidFill>
                  <a:prstClr val="white">
                    <a:lumMod val="40000"/>
                    <a:lumOff val="60000"/>
                  </a:prstClr>
                </a:solidFill>
                <a:latin typeface="宋体" pitchFamily="2" charset="-122"/>
              </a:rPr>
              <a:t>湿度</a:t>
            </a:r>
            <a:endParaRPr lang="zh-CN" altLang="en-US" dirty="0">
              <a:solidFill>
                <a:prstClr val="white">
                  <a:lumMod val="40000"/>
                  <a:lumOff val="60000"/>
                </a:prstClr>
              </a:solidFill>
            </a:endParaRPr>
          </a:p>
        </p:txBody>
      </p:sp>
      <p:sp>
        <p:nvSpPr>
          <p:cNvPr id="25643" name="Rectangle 486"/>
          <p:cNvSpPr>
            <a:spLocks noChangeArrowheads="1"/>
          </p:cNvSpPr>
          <p:nvPr/>
        </p:nvSpPr>
        <p:spPr bwMode="auto">
          <a:xfrm>
            <a:off x="2219325" y="199548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644" name="Rectangle 487"/>
          <p:cNvSpPr>
            <a:spLocks noChangeArrowheads="1"/>
          </p:cNvSpPr>
          <p:nvPr/>
        </p:nvSpPr>
        <p:spPr bwMode="auto">
          <a:xfrm>
            <a:off x="1857375" y="221615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45" name="Rectangle 488"/>
          <p:cNvSpPr>
            <a:spLocks noChangeArrowheads="1"/>
          </p:cNvSpPr>
          <p:nvPr/>
        </p:nvSpPr>
        <p:spPr bwMode="auto">
          <a:xfrm>
            <a:off x="1857375" y="24384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46" name="Rectangle 489"/>
          <p:cNvSpPr>
            <a:spLocks noChangeArrowheads="1"/>
          </p:cNvSpPr>
          <p:nvPr/>
        </p:nvSpPr>
        <p:spPr bwMode="auto">
          <a:xfrm>
            <a:off x="1477963" y="2162175"/>
            <a:ext cx="6794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874" name="Rectangle 490"/>
          <p:cNvSpPr>
            <a:spLocks noChangeArrowheads="1"/>
          </p:cNvSpPr>
          <p:nvPr/>
        </p:nvSpPr>
        <p:spPr bwMode="auto">
          <a:xfrm>
            <a:off x="1679575" y="2249488"/>
            <a:ext cx="307975" cy="184150"/>
          </a:xfrm>
          <a:prstGeom prst="rect">
            <a:avLst/>
          </a:prstGeom>
          <a:noFill/>
          <a:ln>
            <a:noFill/>
          </a:ln>
          <a:extLst/>
        </p:spPr>
        <p:txBody>
          <a:bodyPr wrap="none" lIns="0" tIns="0" rIns="0" bIns="0">
            <a:spAutoFit/>
          </a:bodyPr>
          <a:lstStyle/>
          <a:p>
            <a:pPr>
              <a:defRPr/>
            </a:pPr>
            <a:r>
              <a:rPr lang="zh-CN" altLang="en-US" sz="1200" dirty="0">
                <a:solidFill>
                  <a:prstClr val="white">
                    <a:lumMod val="40000"/>
                    <a:lumOff val="60000"/>
                  </a:prstClr>
                </a:solidFill>
                <a:latin typeface="宋体" pitchFamily="2" charset="-122"/>
              </a:rPr>
              <a:t>压力</a:t>
            </a:r>
            <a:endParaRPr lang="zh-CN" altLang="en-US" dirty="0">
              <a:solidFill>
                <a:prstClr val="white">
                  <a:lumMod val="40000"/>
                  <a:lumOff val="60000"/>
                </a:prstClr>
              </a:solidFill>
            </a:endParaRPr>
          </a:p>
        </p:txBody>
      </p:sp>
      <p:sp>
        <p:nvSpPr>
          <p:cNvPr id="25648" name="Rectangle 491"/>
          <p:cNvSpPr>
            <a:spLocks noChangeArrowheads="1"/>
          </p:cNvSpPr>
          <p:nvPr/>
        </p:nvSpPr>
        <p:spPr bwMode="auto">
          <a:xfrm>
            <a:off x="1963738" y="224313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649" name="Rectangle 492"/>
          <p:cNvSpPr>
            <a:spLocks noChangeArrowheads="1"/>
          </p:cNvSpPr>
          <p:nvPr/>
        </p:nvSpPr>
        <p:spPr bwMode="auto">
          <a:xfrm>
            <a:off x="1601788" y="24638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50" name="Rectangle 493"/>
          <p:cNvSpPr>
            <a:spLocks noChangeArrowheads="1"/>
          </p:cNvSpPr>
          <p:nvPr/>
        </p:nvSpPr>
        <p:spPr bwMode="auto">
          <a:xfrm>
            <a:off x="1601788" y="2684463"/>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51" name="Rectangle 494"/>
          <p:cNvSpPr>
            <a:spLocks noChangeArrowheads="1"/>
          </p:cNvSpPr>
          <p:nvPr/>
        </p:nvSpPr>
        <p:spPr bwMode="auto">
          <a:xfrm>
            <a:off x="1354138" y="2417763"/>
            <a:ext cx="11493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879" name="Rectangle 495"/>
          <p:cNvSpPr>
            <a:spLocks noChangeArrowheads="1"/>
          </p:cNvSpPr>
          <p:nvPr/>
        </p:nvSpPr>
        <p:spPr bwMode="auto">
          <a:xfrm>
            <a:off x="1570038" y="2505075"/>
            <a:ext cx="461962" cy="184150"/>
          </a:xfrm>
          <a:prstGeom prst="rect">
            <a:avLst/>
          </a:prstGeom>
          <a:noFill/>
          <a:ln>
            <a:noFill/>
          </a:ln>
          <a:extLst/>
        </p:spPr>
        <p:txBody>
          <a:bodyPr wrap="none" lIns="0" tIns="0" rIns="0" bIns="0">
            <a:spAutoFit/>
          </a:bodyPr>
          <a:lstStyle/>
          <a:p>
            <a:pPr>
              <a:defRPr/>
            </a:pPr>
            <a:r>
              <a:rPr lang="zh-CN" altLang="en-US" sz="1200">
                <a:solidFill>
                  <a:prstClr val="white">
                    <a:lumMod val="40000"/>
                    <a:lumOff val="60000"/>
                  </a:prstClr>
                </a:solidFill>
                <a:latin typeface="宋体" pitchFamily="2" charset="-122"/>
              </a:rPr>
              <a:t>光强度</a:t>
            </a:r>
            <a:endParaRPr lang="zh-CN" altLang="en-US">
              <a:solidFill>
                <a:prstClr val="white">
                  <a:lumMod val="40000"/>
                  <a:lumOff val="60000"/>
                </a:prstClr>
              </a:solidFill>
            </a:endParaRPr>
          </a:p>
        </p:txBody>
      </p:sp>
      <p:sp>
        <p:nvSpPr>
          <p:cNvPr id="25653" name="Rectangle 496"/>
          <p:cNvSpPr>
            <a:spLocks noChangeArrowheads="1"/>
          </p:cNvSpPr>
          <p:nvPr/>
        </p:nvSpPr>
        <p:spPr bwMode="auto">
          <a:xfrm>
            <a:off x="2019300" y="249713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654" name="Rectangle 497"/>
          <p:cNvSpPr>
            <a:spLocks noChangeArrowheads="1"/>
          </p:cNvSpPr>
          <p:nvPr/>
        </p:nvSpPr>
        <p:spPr bwMode="auto">
          <a:xfrm>
            <a:off x="1476375" y="271938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55" name="Rectangle 498"/>
          <p:cNvSpPr>
            <a:spLocks noChangeArrowheads="1"/>
          </p:cNvSpPr>
          <p:nvPr/>
        </p:nvSpPr>
        <p:spPr bwMode="auto">
          <a:xfrm>
            <a:off x="1476375" y="294005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56" name="Rectangle 499"/>
          <p:cNvSpPr>
            <a:spLocks noChangeArrowheads="1"/>
          </p:cNvSpPr>
          <p:nvPr/>
        </p:nvSpPr>
        <p:spPr bwMode="auto">
          <a:xfrm>
            <a:off x="1704975" y="2671763"/>
            <a:ext cx="7048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884" name="Rectangle 500"/>
          <p:cNvSpPr>
            <a:spLocks noChangeArrowheads="1"/>
          </p:cNvSpPr>
          <p:nvPr/>
        </p:nvSpPr>
        <p:spPr bwMode="auto">
          <a:xfrm>
            <a:off x="1903413" y="2757488"/>
            <a:ext cx="307975" cy="184150"/>
          </a:xfrm>
          <a:prstGeom prst="rect">
            <a:avLst/>
          </a:prstGeom>
          <a:noFill/>
          <a:ln>
            <a:noFill/>
          </a:ln>
          <a:extLst/>
        </p:spPr>
        <p:txBody>
          <a:bodyPr wrap="none" lIns="0" tIns="0" rIns="0" bIns="0">
            <a:spAutoFit/>
          </a:bodyPr>
          <a:lstStyle/>
          <a:p>
            <a:pPr>
              <a:defRPr/>
            </a:pPr>
            <a:r>
              <a:rPr lang="zh-CN" altLang="en-US" sz="1200">
                <a:solidFill>
                  <a:prstClr val="white">
                    <a:lumMod val="40000"/>
                    <a:lumOff val="60000"/>
                  </a:prstClr>
                </a:solidFill>
                <a:latin typeface="宋体" pitchFamily="2" charset="-122"/>
              </a:rPr>
              <a:t>速度</a:t>
            </a:r>
            <a:endParaRPr lang="zh-CN" altLang="en-US">
              <a:solidFill>
                <a:prstClr val="white">
                  <a:lumMod val="40000"/>
                  <a:lumOff val="60000"/>
                </a:prstClr>
              </a:solidFill>
            </a:endParaRPr>
          </a:p>
        </p:txBody>
      </p:sp>
      <p:sp>
        <p:nvSpPr>
          <p:cNvPr id="25658" name="Rectangle 501"/>
          <p:cNvSpPr>
            <a:spLocks noChangeArrowheads="1"/>
          </p:cNvSpPr>
          <p:nvPr/>
        </p:nvSpPr>
        <p:spPr bwMode="auto">
          <a:xfrm>
            <a:off x="2187575" y="2751138"/>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659" name="Rectangle 502"/>
          <p:cNvSpPr>
            <a:spLocks noChangeArrowheads="1"/>
          </p:cNvSpPr>
          <p:nvPr/>
        </p:nvSpPr>
        <p:spPr bwMode="auto">
          <a:xfrm>
            <a:off x="1825625" y="297180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660" name="Rectangle 503"/>
          <p:cNvSpPr>
            <a:spLocks noChangeArrowheads="1"/>
          </p:cNvSpPr>
          <p:nvPr/>
        </p:nvSpPr>
        <p:spPr bwMode="auto">
          <a:xfrm>
            <a:off x="1825625" y="3194050"/>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grpSp>
        <p:nvGrpSpPr>
          <p:cNvPr id="25661" name="Group 510"/>
          <p:cNvGrpSpPr>
            <a:grpSpLocks/>
          </p:cNvGrpSpPr>
          <p:nvPr/>
        </p:nvGrpSpPr>
        <p:grpSpPr bwMode="auto">
          <a:xfrm>
            <a:off x="2192338" y="1911350"/>
            <a:ext cx="306387" cy="263525"/>
            <a:chOff x="1381" y="1204"/>
            <a:chExt cx="193" cy="166"/>
          </a:xfrm>
        </p:grpSpPr>
        <p:grpSp>
          <p:nvGrpSpPr>
            <p:cNvPr id="25760" name="Group 506"/>
            <p:cNvGrpSpPr>
              <a:grpSpLocks/>
            </p:cNvGrpSpPr>
            <p:nvPr/>
          </p:nvGrpSpPr>
          <p:grpSpPr bwMode="auto">
            <a:xfrm>
              <a:off x="1471" y="1204"/>
              <a:ext cx="103" cy="75"/>
              <a:chOff x="1471" y="1204"/>
              <a:chExt cx="103" cy="75"/>
            </a:xfrm>
          </p:grpSpPr>
          <p:sp>
            <p:nvSpPr>
              <p:cNvPr id="25764" name="Freeform 504"/>
              <p:cNvSpPr>
                <a:spLocks/>
              </p:cNvSpPr>
              <p:nvPr/>
            </p:nvSpPr>
            <p:spPr bwMode="auto">
              <a:xfrm>
                <a:off x="1477" y="1214"/>
                <a:ext cx="22" cy="20"/>
              </a:xfrm>
              <a:custGeom>
                <a:avLst/>
                <a:gdLst>
                  <a:gd name="T0" fmla="*/ 9 w 22"/>
                  <a:gd name="T1" fmla="*/ 0 h 20"/>
                  <a:gd name="T2" fmla="*/ 0 w 22"/>
                  <a:gd name="T3" fmla="*/ 11 h 20"/>
                  <a:gd name="T4" fmla="*/ 13 w 22"/>
                  <a:gd name="T5" fmla="*/ 20 h 20"/>
                  <a:gd name="T6" fmla="*/ 22 w 22"/>
                  <a:gd name="T7" fmla="*/ 9 h 20"/>
                  <a:gd name="T8" fmla="*/ 9 w 22"/>
                  <a:gd name="T9" fmla="*/ 0 h 20"/>
                  <a:gd name="T10" fmla="*/ 0 60000 65536"/>
                  <a:gd name="T11" fmla="*/ 0 60000 65536"/>
                  <a:gd name="T12" fmla="*/ 0 60000 65536"/>
                  <a:gd name="T13" fmla="*/ 0 60000 65536"/>
                  <a:gd name="T14" fmla="*/ 0 60000 65536"/>
                  <a:gd name="T15" fmla="*/ 0 w 22"/>
                  <a:gd name="T16" fmla="*/ 0 h 20"/>
                  <a:gd name="T17" fmla="*/ 22 w 22"/>
                  <a:gd name="T18" fmla="*/ 20 h 20"/>
                </a:gdLst>
                <a:ahLst/>
                <a:cxnLst>
                  <a:cxn ang="T10">
                    <a:pos x="T0" y="T1"/>
                  </a:cxn>
                  <a:cxn ang="T11">
                    <a:pos x="T2" y="T3"/>
                  </a:cxn>
                  <a:cxn ang="T12">
                    <a:pos x="T4" y="T5"/>
                  </a:cxn>
                  <a:cxn ang="T13">
                    <a:pos x="T6" y="T7"/>
                  </a:cxn>
                  <a:cxn ang="T14">
                    <a:pos x="T8" y="T9"/>
                  </a:cxn>
                </a:cxnLst>
                <a:rect l="T15" t="T16" r="T17" b="T18"/>
                <a:pathLst>
                  <a:path w="22" h="20">
                    <a:moveTo>
                      <a:pt x="9" y="0"/>
                    </a:moveTo>
                    <a:lnTo>
                      <a:pt x="0" y="11"/>
                    </a:lnTo>
                    <a:lnTo>
                      <a:pt x="13" y="20"/>
                    </a:lnTo>
                    <a:lnTo>
                      <a:pt x="22" y="9"/>
                    </a:lnTo>
                    <a:lnTo>
                      <a:pt x="9" y="0"/>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65" name="Freeform 505"/>
              <p:cNvSpPr>
                <a:spLocks/>
              </p:cNvSpPr>
              <p:nvPr/>
            </p:nvSpPr>
            <p:spPr bwMode="auto">
              <a:xfrm>
                <a:off x="1471" y="1204"/>
                <a:ext cx="103" cy="75"/>
              </a:xfrm>
              <a:custGeom>
                <a:avLst/>
                <a:gdLst>
                  <a:gd name="T0" fmla="*/ 0 w 103"/>
                  <a:gd name="T1" fmla="*/ 45 h 75"/>
                  <a:gd name="T2" fmla="*/ 103 w 103"/>
                  <a:gd name="T3" fmla="*/ 75 h 75"/>
                  <a:gd name="T4" fmla="*/ 41 w 103"/>
                  <a:gd name="T5" fmla="*/ 0 h 75"/>
                  <a:gd name="T6" fmla="*/ 0 w 103"/>
                  <a:gd name="T7" fmla="*/ 45 h 75"/>
                  <a:gd name="T8" fmla="*/ 0 60000 65536"/>
                  <a:gd name="T9" fmla="*/ 0 60000 65536"/>
                  <a:gd name="T10" fmla="*/ 0 60000 65536"/>
                  <a:gd name="T11" fmla="*/ 0 60000 65536"/>
                  <a:gd name="T12" fmla="*/ 0 w 103"/>
                  <a:gd name="T13" fmla="*/ 0 h 75"/>
                  <a:gd name="T14" fmla="*/ 103 w 103"/>
                  <a:gd name="T15" fmla="*/ 75 h 75"/>
                </a:gdLst>
                <a:ahLst/>
                <a:cxnLst>
                  <a:cxn ang="T8">
                    <a:pos x="T0" y="T1"/>
                  </a:cxn>
                  <a:cxn ang="T9">
                    <a:pos x="T2" y="T3"/>
                  </a:cxn>
                  <a:cxn ang="T10">
                    <a:pos x="T4" y="T5"/>
                  </a:cxn>
                  <a:cxn ang="T11">
                    <a:pos x="T6" y="T7"/>
                  </a:cxn>
                </a:cxnLst>
                <a:rect l="T12" t="T13" r="T14" b="T15"/>
                <a:pathLst>
                  <a:path w="103" h="75">
                    <a:moveTo>
                      <a:pt x="0" y="45"/>
                    </a:moveTo>
                    <a:lnTo>
                      <a:pt x="103" y="75"/>
                    </a:lnTo>
                    <a:lnTo>
                      <a:pt x="41" y="0"/>
                    </a:lnTo>
                    <a:lnTo>
                      <a:pt x="0" y="45"/>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761" name="Group 509"/>
            <p:cNvGrpSpPr>
              <a:grpSpLocks/>
            </p:cNvGrpSpPr>
            <p:nvPr/>
          </p:nvGrpSpPr>
          <p:grpSpPr bwMode="auto">
            <a:xfrm>
              <a:off x="1381" y="1317"/>
              <a:ext cx="168" cy="53"/>
              <a:chOff x="1381" y="1317"/>
              <a:chExt cx="168" cy="53"/>
            </a:xfrm>
          </p:grpSpPr>
          <p:sp>
            <p:nvSpPr>
              <p:cNvPr id="25762" name="Freeform 507"/>
              <p:cNvSpPr>
                <a:spLocks/>
              </p:cNvSpPr>
              <p:nvPr/>
            </p:nvSpPr>
            <p:spPr bwMode="auto">
              <a:xfrm>
                <a:off x="1381" y="1321"/>
                <a:ext cx="73" cy="28"/>
              </a:xfrm>
              <a:custGeom>
                <a:avLst/>
                <a:gdLst>
                  <a:gd name="T0" fmla="*/ 4 w 73"/>
                  <a:gd name="T1" fmla="*/ 0 h 28"/>
                  <a:gd name="T2" fmla="*/ 0 w 73"/>
                  <a:gd name="T3" fmla="*/ 12 h 28"/>
                  <a:gd name="T4" fmla="*/ 69 w 73"/>
                  <a:gd name="T5" fmla="*/ 28 h 28"/>
                  <a:gd name="T6" fmla="*/ 73 w 73"/>
                  <a:gd name="T7" fmla="*/ 17 h 28"/>
                  <a:gd name="T8" fmla="*/ 4 w 73"/>
                  <a:gd name="T9" fmla="*/ 0 h 28"/>
                  <a:gd name="T10" fmla="*/ 0 60000 65536"/>
                  <a:gd name="T11" fmla="*/ 0 60000 65536"/>
                  <a:gd name="T12" fmla="*/ 0 60000 65536"/>
                  <a:gd name="T13" fmla="*/ 0 60000 65536"/>
                  <a:gd name="T14" fmla="*/ 0 60000 65536"/>
                  <a:gd name="T15" fmla="*/ 0 w 73"/>
                  <a:gd name="T16" fmla="*/ 0 h 28"/>
                  <a:gd name="T17" fmla="*/ 73 w 73"/>
                  <a:gd name="T18" fmla="*/ 28 h 28"/>
                </a:gdLst>
                <a:ahLst/>
                <a:cxnLst>
                  <a:cxn ang="T10">
                    <a:pos x="T0" y="T1"/>
                  </a:cxn>
                  <a:cxn ang="T11">
                    <a:pos x="T2" y="T3"/>
                  </a:cxn>
                  <a:cxn ang="T12">
                    <a:pos x="T4" y="T5"/>
                  </a:cxn>
                  <a:cxn ang="T13">
                    <a:pos x="T6" y="T7"/>
                  </a:cxn>
                  <a:cxn ang="T14">
                    <a:pos x="T8" y="T9"/>
                  </a:cxn>
                </a:cxnLst>
                <a:rect l="T15" t="T16" r="T17" b="T18"/>
                <a:pathLst>
                  <a:path w="73" h="28">
                    <a:moveTo>
                      <a:pt x="4" y="0"/>
                    </a:moveTo>
                    <a:lnTo>
                      <a:pt x="0" y="12"/>
                    </a:lnTo>
                    <a:lnTo>
                      <a:pt x="69" y="28"/>
                    </a:lnTo>
                    <a:lnTo>
                      <a:pt x="73" y="17"/>
                    </a:lnTo>
                    <a:lnTo>
                      <a:pt x="4" y="0"/>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63" name="Freeform 508"/>
              <p:cNvSpPr>
                <a:spLocks/>
              </p:cNvSpPr>
              <p:nvPr/>
            </p:nvSpPr>
            <p:spPr bwMode="auto">
              <a:xfrm>
                <a:off x="1440" y="1317"/>
                <a:ext cx="109" cy="53"/>
              </a:xfrm>
              <a:custGeom>
                <a:avLst/>
                <a:gdLst>
                  <a:gd name="T0" fmla="*/ 0 w 109"/>
                  <a:gd name="T1" fmla="*/ 53 h 53"/>
                  <a:gd name="T2" fmla="*/ 109 w 109"/>
                  <a:gd name="T3" fmla="*/ 52 h 53"/>
                  <a:gd name="T4" fmla="*/ 19 w 109"/>
                  <a:gd name="T5" fmla="*/ 0 h 53"/>
                  <a:gd name="T6" fmla="*/ 0 w 109"/>
                  <a:gd name="T7" fmla="*/ 53 h 53"/>
                  <a:gd name="T8" fmla="*/ 0 60000 65536"/>
                  <a:gd name="T9" fmla="*/ 0 60000 65536"/>
                  <a:gd name="T10" fmla="*/ 0 60000 65536"/>
                  <a:gd name="T11" fmla="*/ 0 60000 65536"/>
                  <a:gd name="T12" fmla="*/ 0 w 109"/>
                  <a:gd name="T13" fmla="*/ 0 h 53"/>
                  <a:gd name="T14" fmla="*/ 109 w 109"/>
                  <a:gd name="T15" fmla="*/ 53 h 53"/>
                </a:gdLst>
                <a:ahLst/>
                <a:cxnLst>
                  <a:cxn ang="T8">
                    <a:pos x="T0" y="T1"/>
                  </a:cxn>
                  <a:cxn ang="T9">
                    <a:pos x="T2" y="T3"/>
                  </a:cxn>
                  <a:cxn ang="T10">
                    <a:pos x="T4" y="T5"/>
                  </a:cxn>
                  <a:cxn ang="T11">
                    <a:pos x="T6" y="T7"/>
                  </a:cxn>
                </a:cxnLst>
                <a:rect l="T12" t="T13" r="T14" b="T15"/>
                <a:pathLst>
                  <a:path w="109" h="53">
                    <a:moveTo>
                      <a:pt x="0" y="53"/>
                    </a:moveTo>
                    <a:lnTo>
                      <a:pt x="109" y="52"/>
                    </a:lnTo>
                    <a:lnTo>
                      <a:pt x="19" y="0"/>
                    </a:lnTo>
                    <a:lnTo>
                      <a:pt x="0" y="53"/>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grpSp>
        <p:nvGrpSpPr>
          <p:cNvPr id="25662" name="Group 513"/>
          <p:cNvGrpSpPr>
            <a:grpSpLocks/>
          </p:cNvGrpSpPr>
          <p:nvPr/>
        </p:nvGrpSpPr>
        <p:grpSpPr bwMode="auto">
          <a:xfrm>
            <a:off x="2035175" y="2268538"/>
            <a:ext cx="403225" cy="88900"/>
            <a:chOff x="1282" y="1429"/>
            <a:chExt cx="254" cy="56"/>
          </a:xfrm>
        </p:grpSpPr>
        <p:sp>
          <p:nvSpPr>
            <p:cNvPr id="25758" name="Rectangle 511"/>
            <p:cNvSpPr>
              <a:spLocks noChangeArrowheads="1"/>
            </p:cNvSpPr>
            <p:nvPr/>
          </p:nvSpPr>
          <p:spPr bwMode="auto">
            <a:xfrm>
              <a:off x="1282" y="1450"/>
              <a:ext cx="152" cy="13"/>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59" name="Freeform 512"/>
            <p:cNvSpPr>
              <a:spLocks/>
            </p:cNvSpPr>
            <p:nvPr/>
          </p:nvSpPr>
          <p:spPr bwMode="auto">
            <a:xfrm>
              <a:off x="1431" y="1429"/>
              <a:ext cx="105" cy="56"/>
            </a:xfrm>
            <a:custGeom>
              <a:avLst/>
              <a:gdLst>
                <a:gd name="T0" fmla="*/ 0 w 105"/>
                <a:gd name="T1" fmla="*/ 56 h 56"/>
                <a:gd name="T2" fmla="*/ 105 w 105"/>
                <a:gd name="T3" fmla="*/ 28 h 56"/>
                <a:gd name="T4" fmla="*/ 0 w 105"/>
                <a:gd name="T5" fmla="*/ 0 h 56"/>
                <a:gd name="T6" fmla="*/ 0 w 105"/>
                <a:gd name="T7" fmla="*/ 56 h 56"/>
                <a:gd name="T8" fmla="*/ 0 60000 65536"/>
                <a:gd name="T9" fmla="*/ 0 60000 65536"/>
                <a:gd name="T10" fmla="*/ 0 60000 65536"/>
                <a:gd name="T11" fmla="*/ 0 60000 65536"/>
                <a:gd name="T12" fmla="*/ 0 w 105"/>
                <a:gd name="T13" fmla="*/ 0 h 56"/>
                <a:gd name="T14" fmla="*/ 105 w 105"/>
                <a:gd name="T15" fmla="*/ 56 h 56"/>
              </a:gdLst>
              <a:ahLst/>
              <a:cxnLst>
                <a:cxn ang="T8">
                  <a:pos x="T0" y="T1"/>
                </a:cxn>
                <a:cxn ang="T9">
                  <a:pos x="T2" y="T3"/>
                </a:cxn>
                <a:cxn ang="T10">
                  <a:pos x="T4" y="T5"/>
                </a:cxn>
                <a:cxn ang="T11">
                  <a:pos x="T6" y="T7"/>
                </a:cxn>
              </a:cxnLst>
              <a:rect l="T12" t="T13" r="T14" b="T15"/>
              <a:pathLst>
                <a:path w="105" h="56">
                  <a:moveTo>
                    <a:pt x="0" y="56"/>
                  </a:moveTo>
                  <a:lnTo>
                    <a:pt x="105" y="28"/>
                  </a:lnTo>
                  <a:lnTo>
                    <a:pt x="0" y="0"/>
                  </a:lnTo>
                  <a:lnTo>
                    <a:pt x="0" y="56"/>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663" name="Group 516"/>
          <p:cNvGrpSpPr>
            <a:grpSpLocks/>
          </p:cNvGrpSpPr>
          <p:nvPr/>
        </p:nvGrpSpPr>
        <p:grpSpPr bwMode="auto">
          <a:xfrm>
            <a:off x="2035175" y="2505075"/>
            <a:ext cx="403225" cy="88900"/>
            <a:chOff x="1282" y="1578"/>
            <a:chExt cx="254" cy="56"/>
          </a:xfrm>
        </p:grpSpPr>
        <p:sp>
          <p:nvSpPr>
            <p:cNvPr id="25756" name="Rectangle 514"/>
            <p:cNvSpPr>
              <a:spLocks noChangeArrowheads="1"/>
            </p:cNvSpPr>
            <p:nvPr/>
          </p:nvSpPr>
          <p:spPr bwMode="auto">
            <a:xfrm>
              <a:off x="1282" y="1599"/>
              <a:ext cx="152" cy="13"/>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57" name="Freeform 515"/>
            <p:cNvSpPr>
              <a:spLocks/>
            </p:cNvSpPr>
            <p:nvPr/>
          </p:nvSpPr>
          <p:spPr bwMode="auto">
            <a:xfrm>
              <a:off x="1431" y="1578"/>
              <a:ext cx="105" cy="56"/>
            </a:xfrm>
            <a:custGeom>
              <a:avLst/>
              <a:gdLst>
                <a:gd name="T0" fmla="*/ 0 w 105"/>
                <a:gd name="T1" fmla="*/ 56 h 56"/>
                <a:gd name="T2" fmla="*/ 105 w 105"/>
                <a:gd name="T3" fmla="*/ 29 h 56"/>
                <a:gd name="T4" fmla="*/ 0 w 105"/>
                <a:gd name="T5" fmla="*/ 0 h 56"/>
                <a:gd name="T6" fmla="*/ 0 w 105"/>
                <a:gd name="T7" fmla="*/ 56 h 56"/>
                <a:gd name="T8" fmla="*/ 0 60000 65536"/>
                <a:gd name="T9" fmla="*/ 0 60000 65536"/>
                <a:gd name="T10" fmla="*/ 0 60000 65536"/>
                <a:gd name="T11" fmla="*/ 0 60000 65536"/>
                <a:gd name="T12" fmla="*/ 0 w 105"/>
                <a:gd name="T13" fmla="*/ 0 h 56"/>
                <a:gd name="T14" fmla="*/ 105 w 105"/>
                <a:gd name="T15" fmla="*/ 56 h 56"/>
              </a:gdLst>
              <a:ahLst/>
              <a:cxnLst>
                <a:cxn ang="T8">
                  <a:pos x="T0" y="T1"/>
                </a:cxn>
                <a:cxn ang="T9">
                  <a:pos x="T2" y="T3"/>
                </a:cxn>
                <a:cxn ang="T10">
                  <a:pos x="T4" y="T5"/>
                </a:cxn>
                <a:cxn ang="T11">
                  <a:pos x="T6" y="T7"/>
                </a:cxn>
              </a:cxnLst>
              <a:rect l="T12" t="T13" r="T14" b="T15"/>
              <a:pathLst>
                <a:path w="105" h="56">
                  <a:moveTo>
                    <a:pt x="0" y="56"/>
                  </a:moveTo>
                  <a:lnTo>
                    <a:pt x="105" y="29"/>
                  </a:lnTo>
                  <a:lnTo>
                    <a:pt x="0" y="0"/>
                  </a:lnTo>
                  <a:lnTo>
                    <a:pt x="0" y="56"/>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664" name="Group 523"/>
          <p:cNvGrpSpPr>
            <a:grpSpLocks/>
          </p:cNvGrpSpPr>
          <p:nvPr/>
        </p:nvGrpSpPr>
        <p:grpSpPr bwMode="auto">
          <a:xfrm>
            <a:off x="2192338" y="2679700"/>
            <a:ext cx="306387" cy="263525"/>
            <a:chOff x="1381" y="1688"/>
            <a:chExt cx="193" cy="166"/>
          </a:xfrm>
        </p:grpSpPr>
        <p:grpSp>
          <p:nvGrpSpPr>
            <p:cNvPr id="25750" name="Group 519"/>
            <p:cNvGrpSpPr>
              <a:grpSpLocks/>
            </p:cNvGrpSpPr>
            <p:nvPr/>
          </p:nvGrpSpPr>
          <p:grpSpPr bwMode="auto">
            <a:xfrm>
              <a:off x="1471" y="1778"/>
              <a:ext cx="103" cy="76"/>
              <a:chOff x="1471" y="1778"/>
              <a:chExt cx="103" cy="76"/>
            </a:xfrm>
          </p:grpSpPr>
          <p:sp>
            <p:nvSpPr>
              <p:cNvPr id="25754" name="Freeform 517"/>
              <p:cNvSpPr>
                <a:spLocks/>
              </p:cNvSpPr>
              <p:nvPr/>
            </p:nvSpPr>
            <p:spPr bwMode="auto">
              <a:xfrm>
                <a:off x="1477" y="1823"/>
                <a:ext cx="22" cy="19"/>
              </a:xfrm>
              <a:custGeom>
                <a:avLst/>
                <a:gdLst>
                  <a:gd name="T0" fmla="*/ 0 w 22"/>
                  <a:gd name="T1" fmla="*/ 9 h 19"/>
                  <a:gd name="T2" fmla="*/ 9 w 22"/>
                  <a:gd name="T3" fmla="*/ 19 h 19"/>
                  <a:gd name="T4" fmla="*/ 22 w 22"/>
                  <a:gd name="T5" fmla="*/ 11 h 19"/>
                  <a:gd name="T6" fmla="*/ 13 w 22"/>
                  <a:gd name="T7" fmla="*/ 0 h 19"/>
                  <a:gd name="T8" fmla="*/ 0 w 22"/>
                  <a:gd name="T9" fmla="*/ 9 h 19"/>
                  <a:gd name="T10" fmla="*/ 0 60000 65536"/>
                  <a:gd name="T11" fmla="*/ 0 60000 65536"/>
                  <a:gd name="T12" fmla="*/ 0 60000 65536"/>
                  <a:gd name="T13" fmla="*/ 0 60000 65536"/>
                  <a:gd name="T14" fmla="*/ 0 60000 65536"/>
                  <a:gd name="T15" fmla="*/ 0 w 22"/>
                  <a:gd name="T16" fmla="*/ 0 h 19"/>
                  <a:gd name="T17" fmla="*/ 22 w 22"/>
                  <a:gd name="T18" fmla="*/ 19 h 19"/>
                </a:gdLst>
                <a:ahLst/>
                <a:cxnLst>
                  <a:cxn ang="T10">
                    <a:pos x="T0" y="T1"/>
                  </a:cxn>
                  <a:cxn ang="T11">
                    <a:pos x="T2" y="T3"/>
                  </a:cxn>
                  <a:cxn ang="T12">
                    <a:pos x="T4" y="T5"/>
                  </a:cxn>
                  <a:cxn ang="T13">
                    <a:pos x="T6" y="T7"/>
                  </a:cxn>
                  <a:cxn ang="T14">
                    <a:pos x="T8" y="T9"/>
                  </a:cxn>
                </a:cxnLst>
                <a:rect l="T15" t="T16" r="T17" b="T18"/>
                <a:pathLst>
                  <a:path w="22" h="19">
                    <a:moveTo>
                      <a:pt x="0" y="9"/>
                    </a:moveTo>
                    <a:lnTo>
                      <a:pt x="9" y="19"/>
                    </a:lnTo>
                    <a:lnTo>
                      <a:pt x="22" y="11"/>
                    </a:lnTo>
                    <a:lnTo>
                      <a:pt x="13" y="0"/>
                    </a:lnTo>
                    <a:lnTo>
                      <a:pt x="0" y="9"/>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55" name="Freeform 518"/>
              <p:cNvSpPr>
                <a:spLocks/>
              </p:cNvSpPr>
              <p:nvPr/>
            </p:nvSpPr>
            <p:spPr bwMode="auto">
              <a:xfrm>
                <a:off x="1471" y="1778"/>
                <a:ext cx="103" cy="76"/>
              </a:xfrm>
              <a:custGeom>
                <a:avLst/>
                <a:gdLst>
                  <a:gd name="T0" fmla="*/ 41 w 103"/>
                  <a:gd name="T1" fmla="*/ 76 h 76"/>
                  <a:gd name="T2" fmla="*/ 103 w 103"/>
                  <a:gd name="T3" fmla="*/ 0 h 76"/>
                  <a:gd name="T4" fmla="*/ 0 w 103"/>
                  <a:gd name="T5" fmla="*/ 31 h 76"/>
                  <a:gd name="T6" fmla="*/ 41 w 103"/>
                  <a:gd name="T7" fmla="*/ 76 h 76"/>
                  <a:gd name="T8" fmla="*/ 0 60000 65536"/>
                  <a:gd name="T9" fmla="*/ 0 60000 65536"/>
                  <a:gd name="T10" fmla="*/ 0 60000 65536"/>
                  <a:gd name="T11" fmla="*/ 0 60000 65536"/>
                  <a:gd name="T12" fmla="*/ 0 w 103"/>
                  <a:gd name="T13" fmla="*/ 0 h 76"/>
                  <a:gd name="T14" fmla="*/ 103 w 103"/>
                  <a:gd name="T15" fmla="*/ 76 h 76"/>
                </a:gdLst>
                <a:ahLst/>
                <a:cxnLst>
                  <a:cxn ang="T8">
                    <a:pos x="T0" y="T1"/>
                  </a:cxn>
                  <a:cxn ang="T9">
                    <a:pos x="T2" y="T3"/>
                  </a:cxn>
                  <a:cxn ang="T10">
                    <a:pos x="T4" y="T5"/>
                  </a:cxn>
                  <a:cxn ang="T11">
                    <a:pos x="T6" y="T7"/>
                  </a:cxn>
                </a:cxnLst>
                <a:rect l="T12" t="T13" r="T14" b="T15"/>
                <a:pathLst>
                  <a:path w="103" h="76">
                    <a:moveTo>
                      <a:pt x="41" y="76"/>
                    </a:moveTo>
                    <a:lnTo>
                      <a:pt x="103" y="0"/>
                    </a:lnTo>
                    <a:lnTo>
                      <a:pt x="0" y="31"/>
                    </a:lnTo>
                    <a:lnTo>
                      <a:pt x="41" y="76"/>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751" name="Group 522"/>
            <p:cNvGrpSpPr>
              <a:grpSpLocks/>
            </p:cNvGrpSpPr>
            <p:nvPr/>
          </p:nvGrpSpPr>
          <p:grpSpPr bwMode="auto">
            <a:xfrm>
              <a:off x="1381" y="1688"/>
              <a:ext cx="168" cy="53"/>
              <a:chOff x="1381" y="1688"/>
              <a:chExt cx="168" cy="53"/>
            </a:xfrm>
          </p:grpSpPr>
          <p:sp>
            <p:nvSpPr>
              <p:cNvPr id="25752" name="Freeform 520"/>
              <p:cNvSpPr>
                <a:spLocks/>
              </p:cNvSpPr>
              <p:nvPr/>
            </p:nvSpPr>
            <p:spPr bwMode="auto">
              <a:xfrm>
                <a:off x="1381" y="1708"/>
                <a:ext cx="73" cy="28"/>
              </a:xfrm>
              <a:custGeom>
                <a:avLst/>
                <a:gdLst>
                  <a:gd name="T0" fmla="*/ 0 w 73"/>
                  <a:gd name="T1" fmla="*/ 16 h 28"/>
                  <a:gd name="T2" fmla="*/ 4 w 73"/>
                  <a:gd name="T3" fmla="*/ 28 h 28"/>
                  <a:gd name="T4" fmla="*/ 73 w 73"/>
                  <a:gd name="T5" fmla="*/ 12 h 28"/>
                  <a:gd name="T6" fmla="*/ 69 w 73"/>
                  <a:gd name="T7" fmla="*/ 0 h 28"/>
                  <a:gd name="T8" fmla="*/ 0 w 73"/>
                  <a:gd name="T9" fmla="*/ 16 h 28"/>
                  <a:gd name="T10" fmla="*/ 0 60000 65536"/>
                  <a:gd name="T11" fmla="*/ 0 60000 65536"/>
                  <a:gd name="T12" fmla="*/ 0 60000 65536"/>
                  <a:gd name="T13" fmla="*/ 0 60000 65536"/>
                  <a:gd name="T14" fmla="*/ 0 60000 65536"/>
                  <a:gd name="T15" fmla="*/ 0 w 73"/>
                  <a:gd name="T16" fmla="*/ 0 h 28"/>
                  <a:gd name="T17" fmla="*/ 73 w 73"/>
                  <a:gd name="T18" fmla="*/ 28 h 28"/>
                </a:gdLst>
                <a:ahLst/>
                <a:cxnLst>
                  <a:cxn ang="T10">
                    <a:pos x="T0" y="T1"/>
                  </a:cxn>
                  <a:cxn ang="T11">
                    <a:pos x="T2" y="T3"/>
                  </a:cxn>
                  <a:cxn ang="T12">
                    <a:pos x="T4" y="T5"/>
                  </a:cxn>
                  <a:cxn ang="T13">
                    <a:pos x="T6" y="T7"/>
                  </a:cxn>
                  <a:cxn ang="T14">
                    <a:pos x="T8" y="T9"/>
                  </a:cxn>
                </a:cxnLst>
                <a:rect l="T15" t="T16" r="T17" b="T18"/>
                <a:pathLst>
                  <a:path w="73" h="28">
                    <a:moveTo>
                      <a:pt x="0" y="16"/>
                    </a:moveTo>
                    <a:lnTo>
                      <a:pt x="4" y="28"/>
                    </a:lnTo>
                    <a:lnTo>
                      <a:pt x="73" y="12"/>
                    </a:lnTo>
                    <a:lnTo>
                      <a:pt x="69" y="0"/>
                    </a:lnTo>
                    <a:lnTo>
                      <a:pt x="0" y="16"/>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53" name="Freeform 521"/>
              <p:cNvSpPr>
                <a:spLocks/>
              </p:cNvSpPr>
              <p:nvPr/>
            </p:nvSpPr>
            <p:spPr bwMode="auto">
              <a:xfrm>
                <a:off x="1440" y="1688"/>
                <a:ext cx="109" cy="53"/>
              </a:xfrm>
              <a:custGeom>
                <a:avLst/>
                <a:gdLst>
                  <a:gd name="T0" fmla="*/ 19 w 109"/>
                  <a:gd name="T1" fmla="*/ 53 h 53"/>
                  <a:gd name="T2" fmla="*/ 109 w 109"/>
                  <a:gd name="T3" fmla="*/ 2 h 53"/>
                  <a:gd name="T4" fmla="*/ 0 w 109"/>
                  <a:gd name="T5" fmla="*/ 0 h 53"/>
                  <a:gd name="T6" fmla="*/ 19 w 109"/>
                  <a:gd name="T7" fmla="*/ 53 h 53"/>
                  <a:gd name="T8" fmla="*/ 0 60000 65536"/>
                  <a:gd name="T9" fmla="*/ 0 60000 65536"/>
                  <a:gd name="T10" fmla="*/ 0 60000 65536"/>
                  <a:gd name="T11" fmla="*/ 0 60000 65536"/>
                  <a:gd name="T12" fmla="*/ 0 w 109"/>
                  <a:gd name="T13" fmla="*/ 0 h 53"/>
                  <a:gd name="T14" fmla="*/ 109 w 109"/>
                  <a:gd name="T15" fmla="*/ 53 h 53"/>
                </a:gdLst>
                <a:ahLst/>
                <a:cxnLst>
                  <a:cxn ang="T8">
                    <a:pos x="T0" y="T1"/>
                  </a:cxn>
                  <a:cxn ang="T9">
                    <a:pos x="T2" y="T3"/>
                  </a:cxn>
                  <a:cxn ang="T10">
                    <a:pos x="T4" y="T5"/>
                  </a:cxn>
                  <a:cxn ang="T11">
                    <a:pos x="T6" y="T7"/>
                  </a:cxn>
                </a:cxnLst>
                <a:rect l="T12" t="T13" r="T14" b="T15"/>
                <a:pathLst>
                  <a:path w="109" h="53">
                    <a:moveTo>
                      <a:pt x="19" y="53"/>
                    </a:moveTo>
                    <a:lnTo>
                      <a:pt x="109" y="2"/>
                    </a:lnTo>
                    <a:lnTo>
                      <a:pt x="0" y="0"/>
                    </a:lnTo>
                    <a:lnTo>
                      <a:pt x="19" y="53"/>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sp>
        <p:nvSpPr>
          <p:cNvPr id="16908" name="Rectangle 524"/>
          <p:cNvSpPr>
            <a:spLocks noChangeArrowheads="1"/>
          </p:cNvSpPr>
          <p:nvPr/>
        </p:nvSpPr>
        <p:spPr bwMode="auto">
          <a:xfrm>
            <a:off x="3768725" y="1820863"/>
            <a:ext cx="58738" cy="207962"/>
          </a:xfrm>
          <a:prstGeom prst="rect">
            <a:avLst/>
          </a:prstGeom>
          <a:solidFill>
            <a:srgbClr val="000080"/>
          </a:solidFill>
          <a:ln w="9525">
            <a:solidFill>
              <a:schemeClr val="bg1">
                <a:lumMod val="20000"/>
                <a:lumOff val="80000"/>
              </a:schemeClr>
            </a:solidFill>
            <a:miter lim="800000"/>
            <a:headEnd/>
            <a:tailEnd/>
          </a:ln>
        </p:spPr>
        <p:txBody>
          <a:bodyPr/>
          <a:lstStyle/>
          <a:p>
            <a:pPr>
              <a:defRPr/>
            </a:pPr>
            <a:endParaRPr lang="zh-CN" altLang="en-US">
              <a:solidFill>
                <a:prstClr val="white">
                  <a:lumMod val="40000"/>
                  <a:lumOff val="60000"/>
                </a:prstClr>
              </a:solidFill>
            </a:endParaRPr>
          </a:p>
        </p:txBody>
      </p:sp>
      <p:sp>
        <p:nvSpPr>
          <p:cNvPr id="16909" name="Rectangle 525"/>
          <p:cNvSpPr>
            <a:spLocks noChangeArrowheads="1"/>
          </p:cNvSpPr>
          <p:nvPr/>
        </p:nvSpPr>
        <p:spPr bwMode="auto">
          <a:xfrm>
            <a:off x="3687763" y="1900238"/>
            <a:ext cx="233362" cy="49212"/>
          </a:xfrm>
          <a:prstGeom prst="rect">
            <a:avLst/>
          </a:prstGeom>
          <a:solidFill>
            <a:srgbClr val="000080"/>
          </a:solidFill>
          <a:ln w="9525">
            <a:solidFill>
              <a:schemeClr val="bg1">
                <a:lumMod val="20000"/>
                <a:lumOff val="80000"/>
              </a:schemeClr>
            </a:solidFill>
            <a:miter lim="800000"/>
            <a:headEnd/>
            <a:tailEnd/>
          </a:ln>
        </p:spPr>
        <p:txBody>
          <a:bodyPr/>
          <a:lstStyle/>
          <a:p>
            <a:pPr>
              <a:defRPr/>
            </a:pPr>
            <a:endParaRPr lang="zh-CN" altLang="en-US">
              <a:solidFill>
                <a:prstClr val="black"/>
              </a:solidFill>
            </a:endParaRPr>
          </a:p>
        </p:txBody>
      </p:sp>
      <p:sp>
        <p:nvSpPr>
          <p:cNvPr id="25667" name="Rectangle 526"/>
          <p:cNvSpPr>
            <a:spLocks noChangeArrowheads="1"/>
          </p:cNvSpPr>
          <p:nvPr/>
        </p:nvSpPr>
        <p:spPr bwMode="auto">
          <a:xfrm>
            <a:off x="3876675" y="2339975"/>
            <a:ext cx="58738" cy="2063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68" name="Rectangle 527"/>
          <p:cNvSpPr>
            <a:spLocks noChangeArrowheads="1"/>
          </p:cNvSpPr>
          <p:nvPr/>
        </p:nvSpPr>
        <p:spPr bwMode="auto">
          <a:xfrm>
            <a:off x="3795713" y="2419350"/>
            <a:ext cx="233362" cy="4921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69" name="Rectangle 528"/>
          <p:cNvSpPr>
            <a:spLocks noChangeArrowheads="1"/>
          </p:cNvSpPr>
          <p:nvPr/>
        </p:nvSpPr>
        <p:spPr bwMode="auto">
          <a:xfrm>
            <a:off x="3789363" y="2859088"/>
            <a:ext cx="58737" cy="206375"/>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70" name="Rectangle 529"/>
          <p:cNvSpPr>
            <a:spLocks noChangeArrowheads="1"/>
          </p:cNvSpPr>
          <p:nvPr/>
        </p:nvSpPr>
        <p:spPr bwMode="auto">
          <a:xfrm>
            <a:off x="3705225" y="2938463"/>
            <a:ext cx="236538" cy="49212"/>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grpSp>
        <p:nvGrpSpPr>
          <p:cNvPr id="25671" name="Group 532"/>
          <p:cNvGrpSpPr>
            <a:grpSpLocks/>
          </p:cNvGrpSpPr>
          <p:nvPr/>
        </p:nvGrpSpPr>
        <p:grpSpPr bwMode="auto">
          <a:xfrm>
            <a:off x="3359150" y="1944688"/>
            <a:ext cx="263525" cy="104775"/>
            <a:chOff x="2116" y="1225"/>
            <a:chExt cx="166" cy="66"/>
          </a:xfrm>
        </p:grpSpPr>
        <p:sp>
          <p:nvSpPr>
            <p:cNvPr id="16914" name="Freeform 530"/>
            <p:cNvSpPr>
              <a:spLocks/>
            </p:cNvSpPr>
            <p:nvPr/>
          </p:nvSpPr>
          <p:spPr bwMode="auto">
            <a:xfrm>
              <a:off x="2116" y="1250"/>
              <a:ext cx="54" cy="32"/>
            </a:xfrm>
            <a:custGeom>
              <a:avLst/>
              <a:gdLst>
                <a:gd name="T0" fmla="*/ 0 w 54"/>
                <a:gd name="T1" fmla="*/ 13 h 32"/>
                <a:gd name="T2" fmla="*/ 8 w 54"/>
                <a:gd name="T3" fmla="*/ 32 h 32"/>
                <a:gd name="T4" fmla="*/ 54 w 54"/>
                <a:gd name="T5" fmla="*/ 19 h 32"/>
                <a:gd name="T6" fmla="*/ 46 w 54"/>
                <a:gd name="T7" fmla="*/ 0 h 32"/>
                <a:gd name="T8" fmla="*/ 0 w 54"/>
                <a:gd name="T9" fmla="*/ 13 h 32"/>
              </a:gdLst>
              <a:ahLst/>
              <a:cxnLst>
                <a:cxn ang="0">
                  <a:pos x="T0" y="T1"/>
                </a:cxn>
                <a:cxn ang="0">
                  <a:pos x="T2" y="T3"/>
                </a:cxn>
                <a:cxn ang="0">
                  <a:pos x="T4" y="T5"/>
                </a:cxn>
                <a:cxn ang="0">
                  <a:pos x="T6" y="T7"/>
                </a:cxn>
                <a:cxn ang="0">
                  <a:pos x="T8" y="T9"/>
                </a:cxn>
              </a:cxnLst>
              <a:rect l="0" t="0" r="r" b="b"/>
              <a:pathLst>
                <a:path w="54" h="32">
                  <a:moveTo>
                    <a:pt x="0" y="13"/>
                  </a:moveTo>
                  <a:lnTo>
                    <a:pt x="8" y="32"/>
                  </a:lnTo>
                  <a:lnTo>
                    <a:pt x="54" y="19"/>
                  </a:lnTo>
                  <a:lnTo>
                    <a:pt x="46" y="0"/>
                  </a:lnTo>
                  <a:lnTo>
                    <a:pt x="0" y="13"/>
                  </a:lnTo>
                  <a:close/>
                </a:path>
              </a:pathLst>
            </a:custGeom>
            <a:solidFill>
              <a:srgbClr val="000080"/>
            </a:solidFill>
            <a:ln w="9525">
              <a:solidFill>
                <a:schemeClr val="bg1">
                  <a:lumMod val="20000"/>
                  <a:lumOff val="80000"/>
                </a:schemeClr>
              </a:solidFill>
              <a:round/>
              <a:headEnd/>
              <a:tailEnd/>
            </a:ln>
          </p:spPr>
          <p:txBody>
            <a:bodyPr/>
            <a:lstStyle/>
            <a:p>
              <a:pPr>
                <a:defRPr/>
              </a:pPr>
              <a:endParaRPr lang="zh-CN" altLang="en-US">
                <a:solidFill>
                  <a:prstClr val="white">
                    <a:lumMod val="40000"/>
                    <a:lumOff val="60000"/>
                  </a:prstClr>
                </a:solidFill>
              </a:endParaRPr>
            </a:p>
          </p:txBody>
        </p:sp>
        <p:sp>
          <p:nvSpPr>
            <p:cNvPr id="16915" name="Freeform 531"/>
            <p:cNvSpPr>
              <a:spLocks/>
            </p:cNvSpPr>
            <p:nvPr/>
          </p:nvSpPr>
          <p:spPr bwMode="auto">
            <a:xfrm>
              <a:off x="2151" y="1225"/>
              <a:ext cx="131" cy="66"/>
            </a:xfrm>
            <a:custGeom>
              <a:avLst/>
              <a:gdLst>
                <a:gd name="T0" fmla="*/ 26 w 131"/>
                <a:gd name="T1" fmla="*/ 66 h 66"/>
                <a:gd name="T2" fmla="*/ 131 w 131"/>
                <a:gd name="T3" fmla="*/ 0 h 66"/>
                <a:gd name="T4" fmla="*/ 0 w 131"/>
                <a:gd name="T5" fmla="*/ 4 h 66"/>
                <a:gd name="T6" fmla="*/ 26 w 131"/>
                <a:gd name="T7" fmla="*/ 66 h 66"/>
              </a:gdLst>
              <a:ahLst/>
              <a:cxnLst>
                <a:cxn ang="0">
                  <a:pos x="T0" y="T1"/>
                </a:cxn>
                <a:cxn ang="0">
                  <a:pos x="T2" y="T3"/>
                </a:cxn>
                <a:cxn ang="0">
                  <a:pos x="T4" y="T5"/>
                </a:cxn>
                <a:cxn ang="0">
                  <a:pos x="T6" y="T7"/>
                </a:cxn>
              </a:cxnLst>
              <a:rect l="0" t="0" r="r" b="b"/>
              <a:pathLst>
                <a:path w="131" h="66">
                  <a:moveTo>
                    <a:pt x="26" y="66"/>
                  </a:moveTo>
                  <a:lnTo>
                    <a:pt x="131" y="0"/>
                  </a:lnTo>
                  <a:lnTo>
                    <a:pt x="0" y="4"/>
                  </a:lnTo>
                  <a:lnTo>
                    <a:pt x="26" y="66"/>
                  </a:lnTo>
                  <a:close/>
                </a:path>
              </a:pathLst>
            </a:custGeom>
            <a:solidFill>
              <a:srgbClr val="000080"/>
            </a:solidFill>
            <a:ln w="9525">
              <a:solidFill>
                <a:schemeClr val="bg1">
                  <a:lumMod val="20000"/>
                  <a:lumOff val="80000"/>
                </a:schemeClr>
              </a:solidFill>
              <a:round/>
              <a:headEnd/>
              <a:tailEnd/>
            </a:ln>
          </p:spPr>
          <p:txBody>
            <a:bodyPr/>
            <a:lstStyle/>
            <a:p>
              <a:pPr>
                <a:defRPr/>
              </a:pPr>
              <a:endParaRPr lang="zh-CN" altLang="en-US">
                <a:solidFill>
                  <a:prstClr val="white">
                    <a:lumMod val="40000"/>
                    <a:lumOff val="60000"/>
                  </a:prstClr>
                </a:solidFill>
              </a:endParaRPr>
            </a:p>
          </p:txBody>
        </p:sp>
      </p:grpSp>
      <p:grpSp>
        <p:nvGrpSpPr>
          <p:cNvPr id="25672" name="Group 535"/>
          <p:cNvGrpSpPr>
            <a:grpSpLocks/>
          </p:cNvGrpSpPr>
          <p:nvPr/>
        </p:nvGrpSpPr>
        <p:grpSpPr bwMode="auto">
          <a:xfrm>
            <a:off x="3341688" y="2833688"/>
            <a:ext cx="288925" cy="104775"/>
            <a:chOff x="2105" y="1785"/>
            <a:chExt cx="182" cy="66"/>
          </a:xfrm>
        </p:grpSpPr>
        <p:sp>
          <p:nvSpPr>
            <p:cNvPr id="25746" name="Freeform 533"/>
            <p:cNvSpPr>
              <a:spLocks/>
            </p:cNvSpPr>
            <p:nvPr/>
          </p:nvSpPr>
          <p:spPr bwMode="auto">
            <a:xfrm>
              <a:off x="2105" y="1787"/>
              <a:ext cx="73" cy="38"/>
            </a:xfrm>
            <a:custGeom>
              <a:avLst/>
              <a:gdLst>
                <a:gd name="T0" fmla="*/ 8 w 73"/>
                <a:gd name="T1" fmla="*/ 0 h 38"/>
                <a:gd name="T2" fmla="*/ 0 w 73"/>
                <a:gd name="T3" fmla="*/ 19 h 38"/>
                <a:gd name="T4" fmla="*/ 65 w 73"/>
                <a:gd name="T5" fmla="*/ 38 h 38"/>
                <a:gd name="T6" fmla="*/ 73 w 73"/>
                <a:gd name="T7" fmla="*/ 19 h 38"/>
                <a:gd name="T8" fmla="*/ 8 w 73"/>
                <a:gd name="T9" fmla="*/ 0 h 38"/>
                <a:gd name="T10" fmla="*/ 0 60000 65536"/>
                <a:gd name="T11" fmla="*/ 0 60000 65536"/>
                <a:gd name="T12" fmla="*/ 0 60000 65536"/>
                <a:gd name="T13" fmla="*/ 0 60000 65536"/>
                <a:gd name="T14" fmla="*/ 0 60000 65536"/>
                <a:gd name="T15" fmla="*/ 0 w 73"/>
                <a:gd name="T16" fmla="*/ 0 h 38"/>
                <a:gd name="T17" fmla="*/ 73 w 73"/>
                <a:gd name="T18" fmla="*/ 38 h 38"/>
              </a:gdLst>
              <a:ahLst/>
              <a:cxnLst>
                <a:cxn ang="T10">
                  <a:pos x="T0" y="T1"/>
                </a:cxn>
                <a:cxn ang="T11">
                  <a:pos x="T2" y="T3"/>
                </a:cxn>
                <a:cxn ang="T12">
                  <a:pos x="T4" y="T5"/>
                </a:cxn>
                <a:cxn ang="T13">
                  <a:pos x="T6" y="T7"/>
                </a:cxn>
                <a:cxn ang="T14">
                  <a:pos x="T8" y="T9"/>
                </a:cxn>
              </a:cxnLst>
              <a:rect l="T15" t="T16" r="T17" b="T18"/>
              <a:pathLst>
                <a:path w="73" h="38">
                  <a:moveTo>
                    <a:pt x="8" y="0"/>
                  </a:moveTo>
                  <a:lnTo>
                    <a:pt x="0" y="19"/>
                  </a:lnTo>
                  <a:lnTo>
                    <a:pt x="65" y="38"/>
                  </a:lnTo>
                  <a:lnTo>
                    <a:pt x="73" y="19"/>
                  </a:lnTo>
                  <a:lnTo>
                    <a:pt x="8" y="0"/>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47" name="Freeform 534"/>
            <p:cNvSpPr>
              <a:spLocks/>
            </p:cNvSpPr>
            <p:nvPr/>
          </p:nvSpPr>
          <p:spPr bwMode="auto">
            <a:xfrm>
              <a:off x="2157" y="1785"/>
              <a:ext cx="130" cy="66"/>
            </a:xfrm>
            <a:custGeom>
              <a:avLst/>
              <a:gdLst>
                <a:gd name="T0" fmla="*/ 0 w 130"/>
                <a:gd name="T1" fmla="*/ 62 h 66"/>
                <a:gd name="T2" fmla="*/ 130 w 130"/>
                <a:gd name="T3" fmla="*/ 66 h 66"/>
                <a:gd name="T4" fmla="*/ 27 w 130"/>
                <a:gd name="T5" fmla="*/ 0 h 66"/>
                <a:gd name="T6" fmla="*/ 0 w 130"/>
                <a:gd name="T7" fmla="*/ 62 h 66"/>
                <a:gd name="T8" fmla="*/ 0 60000 65536"/>
                <a:gd name="T9" fmla="*/ 0 60000 65536"/>
                <a:gd name="T10" fmla="*/ 0 60000 65536"/>
                <a:gd name="T11" fmla="*/ 0 60000 65536"/>
                <a:gd name="T12" fmla="*/ 0 w 130"/>
                <a:gd name="T13" fmla="*/ 0 h 66"/>
                <a:gd name="T14" fmla="*/ 130 w 130"/>
                <a:gd name="T15" fmla="*/ 66 h 66"/>
              </a:gdLst>
              <a:ahLst/>
              <a:cxnLst>
                <a:cxn ang="T8">
                  <a:pos x="T0" y="T1"/>
                </a:cxn>
                <a:cxn ang="T9">
                  <a:pos x="T2" y="T3"/>
                </a:cxn>
                <a:cxn ang="T10">
                  <a:pos x="T4" y="T5"/>
                </a:cxn>
                <a:cxn ang="T11">
                  <a:pos x="T6" y="T7"/>
                </a:cxn>
              </a:cxnLst>
              <a:rect l="T12" t="T13" r="T14" b="T15"/>
              <a:pathLst>
                <a:path w="130" h="66">
                  <a:moveTo>
                    <a:pt x="0" y="62"/>
                  </a:moveTo>
                  <a:lnTo>
                    <a:pt x="130" y="66"/>
                  </a:lnTo>
                  <a:lnTo>
                    <a:pt x="27" y="0"/>
                  </a:lnTo>
                  <a:lnTo>
                    <a:pt x="0" y="62"/>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673" name="Group 538"/>
          <p:cNvGrpSpPr>
            <a:grpSpLocks/>
          </p:cNvGrpSpPr>
          <p:nvPr/>
        </p:nvGrpSpPr>
        <p:grpSpPr bwMode="auto">
          <a:xfrm>
            <a:off x="3378200" y="2384425"/>
            <a:ext cx="312738" cy="103188"/>
            <a:chOff x="2128" y="1502"/>
            <a:chExt cx="197" cy="65"/>
          </a:xfrm>
        </p:grpSpPr>
        <p:sp>
          <p:nvSpPr>
            <p:cNvPr id="25744" name="Rectangle 536"/>
            <p:cNvSpPr>
              <a:spLocks noChangeArrowheads="1"/>
            </p:cNvSpPr>
            <p:nvPr/>
          </p:nvSpPr>
          <p:spPr bwMode="auto">
            <a:xfrm>
              <a:off x="2128" y="1524"/>
              <a:ext cx="77" cy="20"/>
            </a:xfrm>
            <a:prstGeom prst="rect">
              <a:avLst/>
            </a:prstGeom>
            <a:solidFill>
              <a:srgbClr val="99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45" name="Freeform 537"/>
            <p:cNvSpPr>
              <a:spLocks/>
            </p:cNvSpPr>
            <p:nvPr/>
          </p:nvSpPr>
          <p:spPr bwMode="auto">
            <a:xfrm>
              <a:off x="2202" y="1502"/>
              <a:ext cx="123" cy="65"/>
            </a:xfrm>
            <a:custGeom>
              <a:avLst/>
              <a:gdLst>
                <a:gd name="T0" fmla="*/ 0 w 123"/>
                <a:gd name="T1" fmla="*/ 65 h 65"/>
                <a:gd name="T2" fmla="*/ 123 w 123"/>
                <a:gd name="T3" fmla="*/ 32 h 65"/>
                <a:gd name="T4" fmla="*/ 0 w 123"/>
                <a:gd name="T5" fmla="*/ 0 h 65"/>
                <a:gd name="T6" fmla="*/ 0 w 123"/>
                <a:gd name="T7" fmla="*/ 65 h 65"/>
                <a:gd name="T8" fmla="*/ 0 60000 65536"/>
                <a:gd name="T9" fmla="*/ 0 60000 65536"/>
                <a:gd name="T10" fmla="*/ 0 60000 65536"/>
                <a:gd name="T11" fmla="*/ 0 60000 65536"/>
                <a:gd name="T12" fmla="*/ 0 w 123"/>
                <a:gd name="T13" fmla="*/ 0 h 65"/>
                <a:gd name="T14" fmla="*/ 123 w 123"/>
                <a:gd name="T15" fmla="*/ 65 h 65"/>
              </a:gdLst>
              <a:ahLst/>
              <a:cxnLst>
                <a:cxn ang="T8">
                  <a:pos x="T0" y="T1"/>
                </a:cxn>
                <a:cxn ang="T9">
                  <a:pos x="T2" y="T3"/>
                </a:cxn>
                <a:cxn ang="T10">
                  <a:pos x="T4" y="T5"/>
                </a:cxn>
                <a:cxn ang="T11">
                  <a:pos x="T6" y="T7"/>
                </a:cxn>
              </a:cxnLst>
              <a:rect l="T12" t="T13" r="T14" b="T15"/>
              <a:pathLst>
                <a:path w="123" h="65">
                  <a:moveTo>
                    <a:pt x="0" y="65"/>
                  </a:moveTo>
                  <a:lnTo>
                    <a:pt x="123" y="32"/>
                  </a:lnTo>
                  <a:lnTo>
                    <a:pt x="0" y="0"/>
                  </a:lnTo>
                  <a:lnTo>
                    <a:pt x="0" y="65"/>
                  </a:lnTo>
                  <a:close/>
                </a:path>
              </a:pathLst>
            </a:custGeom>
            <a:solidFill>
              <a:srgbClr val="99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sp>
        <p:nvSpPr>
          <p:cNvPr id="25674" name="Rectangle 539"/>
          <p:cNvSpPr>
            <a:spLocks noChangeArrowheads="1"/>
          </p:cNvSpPr>
          <p:nvPr/>
        </p:nvSpPr>
        <p:spPr bwMode="auto">
          <a:xfrm>
            <a:off x="3851275" y="1711325"/>
            <a:ext cx="13700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924" name="Rectangle 540"/>
          <p:cNvSpPr>
            <a:spLocks noChangeArrowheads="1"/>
          </p:cNvSpPr>
          <p:nvPr/>
        </p:nvSpPr>
        <p:spPr bwMode="auto">
          <a:xfrm>
            <a:off x="4143375" y="1787525"/>
            <a:ext cx="835025" cy="200025"/>
          </a:xfrm>
          <a:prstGeom prst="rect">
            <a:avLst/>
          </a:prstGeom>
          <a:noFill/>
          <a:ln>
            <a:noFill/>
          </a:ln>
          <a:extLst/>
        </p:spPr>
        <p:txBody>
          <a:bodyPr wrap="none" lIns="0" tIns="0" rIns="0" bIns="0">
            <a:spAutoFit/>
          </a:bodyPr>
          <a:lstStyle/>
          <a:p>
            <a:pPr>
              <a:defRPr/>
            </a:pPr>
            <a:r>
              <a:rPr lang="zh-CN" altLang="en-US" sz="1300">
                <a:solidFill>
                  <a:prstClr val="white">
                    <a:lumMod val="40000"/>
                    <a:lumOff val="60000"/>
                  </a:prstClr>
                </a:solidFill>
                <a:latin typeface="黑体" pitchFamily="49" charset="-122"/>
                <a:ea typeface="黑体" pitchFamily="49" charset="-122"/>
              </a:rPr>
              <a:t>微机电系统</a:t>
            </a:r>
            <a:endParaRPr lang="zh-CN" altLang="en-US">
              <a:solidFill>
                <a:prstClr val="white">
                  <a:lumMod val="40000"/>
                  <a:lumOff val="60000"/>
                </a:prstClr>
              </a:solidFill>
            </a:endParaRPr>
          </a:p>
        </p:txBody>
      </p:sp>
      <p:sp>
        <p:nvSpPr>
          <p:cNvPr id="25676" name="Rectangle 541"/>
          <p:cNvSpPr>
            <a:spLocks noChangeArrowheads="1"/>
          </p:cNvSpPr>
          <p:nvPr/>
        </p:nvSpPr>
        <p:spPr bwMode="auto">
          <a:xfrm>
            <a:off x="5000625" y="1778000"/>
            <a:ext cx="1428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000080"/>
                </a:solidFill>
                <a:latin typeface="Times New Roman" pitchFamily="18" charset="0"/>
              </a:rPr>
              <a:t> </a:t>
            </a:r>
            <a:endParaRPr lang="en-US" altLang="zh-CN">
              <a:solidFill>
                <a:prstClr val="black"/>
              </a:solidFill>
            </a:endParaRPr>
          </a:p>
        </p:txBody>
      </p:sp>
      <p:sp>
        <p:nvSpPr>
          <p:cNvPr id="25677" name="Rectangle 542"/>
          <p:cNvSpPr>
            <a:spLocks noChangeArrowheads="1"/>
          </p:cNvSpPr>
          <p:nvPr/>
        </p:nvSpPr>
        <p:spPr bwMode="auto">
          <a:xfrm>
            <a:off x="3925888" y="2868613"/>
            <a:ext cx="1455737"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78" name="Rectangle 543"/>
          <p:cNvSpPr>
            <a:spLocks noChangeArrowheads="1"/>
          </p:cNvSpPr>
          <p:nvPr/>
        </p:nvSpPr>
        <p:spPr bwMode="auto">
          <a:xfrm>
            <a:off x="4046538" y="2943225"/>
            <a:ext cx="117475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srgbClr val="339966"/>
                </a:solidFill>
                <a:latin typeface="黑体" pitchFamily="49" charset="-122"/>
                <a:ea typeface="黑体" pitchFamily="49" charset="-122"/>
              </a:rPr>
              <a:t>嵌入式系统</a:t>
            </a:r>
            <a:endParaRPr lang="zh-CN" altLang="en-US">
              <a:solidFill>
                <a:prstClr val="black"/>
              </a:solidFill>
            </a:endParaRPr>
          </a:p>
        </p:txBody>
      </p:sp>
      <p:sp>
        <p:nvSpPr>
          <p:cNvPr id="25679" name="Rectangle 544"/>
          <p:cNvSpPr>
            <a:spLocks noChangeArrowheads="1"/>
          </p:cNvSpPr>
          <p:nvPr/>
        </p:nvSpPr>
        <p:spPr bwMode="auto">
          <a:xfrm>
            <a:off x="5073650" y="2933700"/>
            <a:ext cx="1428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339966"/>
                </a:solidFill>
                <a:latin typeface="Times New Roman" pitchFamily="18" charset="0"/>
              </a:rPr>
              <a:t> </a:t>
            </a:r>
            <a:endParaRPr lang="en-US" altLang="zh-CN">
              <a:solidFill>
                <a:prstClr val="black"/>
              </a:solidFill>
            </a:endParaRPr>
          </a:p>
        </p:txBody>
      </p:sp>
      <p:sp>
        <p:nvSpPr>
          <p:cNvPr id="25680" name="Rectangle 545"/>
          <p:cNvSpPr>
            <a:spLocks noChangeArrowheads="1"/>
          </p:cNvSpPr>
          <p:nvPr/>
        </p:nvSpPr>
        <p:spPr bwMode="auto">
          <a:xfrm>
            <a:off x="3971925" y="2274888"/>
            <a:ext cx="12160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81" name="Rectangle 546"/>
          <p:cNvSpPr>
            <a:spLocks noChangeArrowheads="1"/>
          </p:cNvSpPr>
          <p:nvPr/>
        </p:nvSpPr>
        <p:spPr bwMode="auto">
          <a:xfrm>
            <a:off x="4094163" y="2349500"/>
            <a:ext cx="9620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srgbClr val="FF0000"/>
                </a:solidFill>
                <a:latin typeface="黑体" pitchFamily="49" charset="-122"/>
                <a:ea typeface="黑体" pitchFamily="49" charset="-122"/>
              </a:rPr>
              <a:t>无线通信</a:t>
            </a:r>
            <a:endParaRPr lang="zh-CN" altLang="en-US">
              <a:solidFill>
                <a:prstClr val="black"/>
              </a:solidFill>
            </a:endParaRPr>
          </a:p>
        </p:txBody>
      </p:sp>
      <p:sp>
        <p:nvSpPr>
          <p:cNvPr id="25682" name="Rectangle 547"/>
          <p:cNvSpPr>
            <a:spLocks noChangeArrowheads="1"/>
          </p:cNvSpPr>
          <p:nvPr/>
        </p:nvSpPr>
        <p:spPr bwMode="auto">
          <a:xfrm>
            <a:off x="4914900" y="2339975"/>
            <a:ext cx="1428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FF0000"/>
                </a:solidFill>
                <a:latin typeface="Times New Roman" pitchFamily="18" charset="0"/>
              </a:rPr>
              <a:t> </a:t>
            </a:r>
            <a:endParaRPr lang="en-US" altLang="zh-CN">
              <a:solidFill>
                <a:prstClr val="black"/>
              </a:solidFill>
            </a:endParaRPr>
          </a:p>
        </p:txBody>
      </p:sp>
      <p:sp>
        <p:nvSpPr>
          <p:cNvPr id="25683" name="Rectangle 548"/>
          <p:cNvSpPr>
            <a:spLocks noChangeArrowheads="1"/>
          </p:cNvSpPr>
          <p:nvPr/>
        </p:nvSpPr>
        <p:spPr bwMode="auto">
          <a:xfrm>
            <a:off x="5395913" y="1585913"/>
            <a:ext cx="8715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933" name="Rectangle 549"/>
          <p:cNvSpPr>
            <a:spLocks noChangeArrowheads="1"/>
          </p:cNvSpPr>
          <p:nvPr/>
        </p:nvSpPr>
        <p:spPr bwMode="auto">
          <a:xfrm>
            <a:off x="5624513" y="1751013"/>
            <a:ext cx="439737" cy="261937"/>
          </a:xfrm>
          <a:prstGeom prst="rect">
            <a:avLst/>
          </a:prstGeom>
          <a:noFill/>
          <a:ln>
            <a:noFill/>
          </a:ln>
          <a:extLst/>
        </p:spPr>
        <p:txBody>
          <a:bodyPr wrap="none" lIns="0" tIns="0" rIns="0" bIns="0">
            <a:spAutoFit/>
          </a:bodyPr>
          <a:lstStyle/>
          <a:p>
            <a:pPr>
              <a:defRPr/>
            </a:pPr>
            <a:r>
              <a:rPr lang="zh-CN" altLang="en-US" sz="1700">
                <a:solidFill>
                  <a:prstClr val="white">
                    <a:lumMod val="40000"/>
                    <a:lumOff val="60000"/>
                  </a:prstClr>
                </a:solidFill>
                <a:latin typeface="黑体" pitchFamily="49" charset="-122"/>
                <a:ea typeface="黑体" pitchFamily="49" charset="-122"/>
              </a:rPr>
              <a:t>微型</a:t>
            </a:r>
            <a:endParaRPr lang="zh-CN" altLang="en-US">
              <a:solidFill>
                <a:prstClr val="white">
                  <a:lumMod val="40000"/>
                  <a:lumOff val="60000"/>
                </a:prstClr>
              </a:solidFill>
            </a:endParaRPr>
          </a:p>
        </p:txBody>
      </p:sp>
      <p:sp>
        <p:nvSpPr>
          <p:cNvPr id="25685" name="Rectangle 550"/>
          <p:cNvSpPr>
            <a:spLocks noChangeArrowheads="1"/>
          </p:cNvSpPr>
          <p:nvPr/>
        </p:nvSpPr>
        <p:spPr bwMode="auto">
          <a:xfrm>
            <a:off x="6029325" y="1738313"/>
            <a:ext cx="1746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700">
                <a:solidFill>
                  <a:srgbClr val="000080"/>
                </a:solidFill>
                <a:latin typeface="Times New Roman" pitchFamily="18" charset="0"/>
              </a:rPr>
              <a:t> </a:t>
            </a:r>
            <a:endParaRPr lang="en-US" altLang="zh-CN">
              <a:solidFill>
                <a:prstClr val="black"/>
              </a:solidFill>
            </a:endParaRPr>
          </a:p>
        </p:txBody>
      </p:sp>
      <p:grpSp>
        <p:nvGrpSpPr>
          <p:cNvPr id="25686" name="Group 553"/>
          <p:cNvGrpSpPr>
            <a:grpSpLocks/>
          </p:cNvGrpSpPr>
          <p:nvPr/>
        </p:nvGrpSpPr>
        <p:grpSpPr bwMode="auto">
          <a:xfrm>
            <a:off x="5100638" y="2374900"/>
            <a:ext cx="344487" cy="104775"/>
            <a:chOff x="3213" y="1496"/>
            <a:chExt cx="217" cy="66"/>
          </a:xfrm>
        </p:grpSpPr>
        <p:sp>
          <p:nvSpPr>
            <p:cNvPr id="25742" name="Rectangle 551"/>
            <p:cNvSpPr>
              <a:spLocks noChangeArrowheads="1"/>
            </p:cNvSpPr>
            <p:nvPr/>
          </p:nvSpPr>
          <p:spPr bwMode="auto">
            <a:xfrm>
              <a:off x="3213" y="1519"/>
              <a:ext cx="96" cy="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43" name="Freeform 552"/>
            <p:cNvSpPr>
              <a:spLocks/>
            </p:cNvSpPr>
            <p:nvPr/>
          </p:nvSpPr>
          <p:spPr bwMode="auto">
            <a:xfrm>
              <a:off x="3307" y="1496"/>
              <a:ext cx="123" cy="66"/>
            </a:xfrm>
            <a:custGeom>
              <a:avLst/>
              <a:gdLst>
                <a:gd name="T0" fmla="*/ 0 w 123"/>
                <a:gd name="T1" fmla="*/ 66 h 66"/>
                <a:gd name="T2" fmla="*/ 123 w 123"/>
                <a:gd name="T3" fmla="*/ 33 h 66"/>
                <a:gd name="T4" fmla="*/ 0 w 123"/>
                <a:gd name="T5" fmla="*/ 0 h 66"/>
                <a:gd name="T6" fmla="*/ 0 w 123"/>
                <a:gd name="T7" fmla="*/ 66 h 66"/>
                <a:gd name="T8" fmla="*/ 0 60000 65536"/>
                <a:gd name="T9" fmla="*/ 0 60000 65536"/>
                <a:gd name="T10" fmla="*/ 0 60000 65536"/>
                <a:gd name="T11" fmla="*/ 0 60000 65536"/>
                <a:gd name="T12" fmla="*/ 0 w 123"/>
                <a:gd name="T13" fmla="*/ 0 h 66"/>
                <a:gd name="T14" fmla="*/ 123 w 123"/>
                <a:gd name="T15" fmla="*/ 66 h 66"/>
              </a:gdLst>
              <a:ahLst/>
              <a:cxnLst>
                <a:cxn ang="T8">
                  <a:pos x="T0" y="T1"/>
                </a:cxn>
                <a:cxn ang="T9">
                  <a:pos x="T2" y="T3"/>
                </a:cxn>
                <a:cxn ang="T10">
                  <a:pos x="T4" y="T5"/>
                </a:cxn>
                <a:cxn ang="T11">
                  <a:pos x="T6" y="T7"/>
                </a:cxn>
              </a:cxnLst>
              <a:rect l="T12" t="T13" r="T14" b="T15"/>
              <a:pathLst>
                <a:path w="123" h="66">
                  <a:moveTo>
                    <a:pt x="0" y="66"/>
                  </a:moveTo>
                  <a:lnTo>
                    <a:pt x="123" y="33"/>
                  </a:lnTo>
                  <a:lnTo>
                    <a:pt x="0" y="0"/>
                  </a:lnTo>
                  <a:lnTo>
                    <a:pt x="0" y="6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687" name="Group 556"/>
          <p:cNvGrpSpPr>
            <a:grpSpLocks/>
          </p:cNvGrpSpPr>
          <p:nvPr/>
        </p:nvGrpSpPr>
        <p:grpSpPr bwMode="auto">
          <a:xfrm>
            <a:off x="5100638" y="1779588"/>
            <a:ext cx="344487" cy="103187"/>
            <a:chOff x="3213" y="1121"/>
            <a:chExt cx="217" cy="65"/>
          </a:xfrm>
        </p:grpSpPr>
        <p:sp>
          <p:nvSpPr>
            <p:cNvPr id="16938" name="Rectangle 554"/>
            <p:cNvSpPr>
              <a:spLocks noChangeArrowheads="1"/>
            </p:cNvSpPr>
            <p:nvPr/>
          </p:nvSpPr>
          <p:spPr bwMode="auto">
            <a:xfrm>
              <a:off x="3213" y="1144"/>
              <a:ext cx="96" cy="20"/>
            </a:xfrm>
            <a:prstGeom prst="rect">
              <a:avLst/>
            </a:prstGeom>
            <a:solidFill>
              <a:srgbClr val="000080"/>
            </a:solidFill>
            <a:ln w="9525">
              <a:solidFill>
                <a:schemeClr val="bg1">
                  <a:lumMod val="20000"/>
                  <a:lumOff val="80000"/>
                </a:schemeClr>
              </a:solidFill>
              <a:miter lim="800000"/>
              <a:headEnd/>
              <a:tailEnd/>
            </a:ln>
          </p:spPr>
          <p:txBody>
            <a:bodyPr/>
            <a:lstStyle/>
            <a:p>
              <a:pPr>
                <a:defRPr/>
              </a:pPr>
              <a:endParaRPr lang="zh-CN" altLang="en-US">
                <a:solidFill>
                  <a:prstClr val="white">
                    <a:lumMod val="40000"/>
                    <a:lumOff val="60000"/>
                  </a:prstClr>
                </a:solidFill>
              </a:endParaRPr>
            </a:p>
          </p:txBody>
        </p:sp>
        <p:sp>
          <p:nvSpPr>
            <p:cNvPr id="16939" name="Freeform 555"/>
            <p:cNvSpPr>
              <a:spLocks/>
            </p:cNvSpPr>
            <p:nvPr/>
          </p:nvSpPr>
          <p:spPr bwMode="auto">
            <a:xfrm>
              <a:off x="3307" y="1121"/>
              <a:ext cx="123" cy="65"/>
            </a:xfrm>
            <a:custGeom>
              <a:avLst/>
              <a:gdLst>
                <a:gd name="T0" fmla="*/ 0 w 123"/>
                <a:gd name="T1" fmla="*/ 65 h 65"/>
                <a:gd name="T2" fmla="*/ 123 w 123"/>
                <a:gd name="T3" fmla="*/ 33 h 65"/>
                <a:gd name="T4" fmla="*/ 0 w 123"/>
                <a:gd name="T5" fmla="*/ 0 h 65"/>
                <a:gd name="T6" fmla="*/ 0 w 123"/>
                <a:gd name="T7" fmla="*/ 65 h 65"/>
              </a:gdLst>
              <a:ahLst/>
              <a:cxnLst>
                <a:cxn ang="0">
                  <a:pos x="T0" y="T1"/>
                </a:cxn>
                <a:cxn ang="0">
                  <a:pos x="T2" y="T3"/>
                </a:cxn>
                <a:cxn ang="0">
                  <a:pos x="T4" y="T5"/>
                </a:cxn>
                <a:cxn ang="0">
                  <a:pos x="T6" y="T7"/>
                </a:cxn>
              </a:cxnLst>
              <a:rect l="0" t="0" r="r" b="b"/>
              <a:pathLst>
                <a:path w="123" h="65">
                  <a:moveTo>
                    <a:pt x="0" y="65"/>
                  </a:moveTo>
                  <a:lnTo>
                    <a:pt x="123" y="33"/>
                  </a:lnTo>
                  <a:lnTo>
                    <a:pt x="0" y="0"/>
                  </a:lnTo>
                  <a:lnTo>
                    <a:pt x="0" y="65"/>
                  </a:lnTo>
                  <a:close/>
                </a:path>
              </a:pathLst>
            </a:custGeom>
            <a:solidFill>
              <a:srgbClr val="000080"/>
            </a:solidFill>
            <a:ln w="9525">
              <a:solidFill>
                <a:schemeClr val="bg1">
                  <a:lumMod val="20000"/>
                  <a:lumOff val="80000"/>
                </a:schemeClr>
              </a:solidFill>
              <a:round/>
              <a:headEnd/>
              <a:tailEnd/>
            </a:ln>
          </p:spPr>
          <p:txBody>
            <a:bodyPr/>
            <a:lstStyle/>
            <a:p>
              <a:pPr>
                <a:defRPr/>
              </a:pPr>
              <a:endParaRPr lang="zh-CN" altLang="en-US">
                <a:solidFill>
                  <a:prstClr val="white">
                    <a:lumMod val="40000"/>
                    <a:lumOff val="60000"/>
                  </a:prstClr>
                </a:solidFill>
              </a:endParaRPr>
            </a:p>
          </p:txBody>
        </p:sp>
      </p:grpSp>
      <p:grpSp>
        <p:nvGrpSpPr>
          <p:cNvPr id="25688" name="Group 559"/>
          <p:cNvGrpSpPr>
            <a:grpSpLocks/>
          </p:cNvGrpSpPr>
          <p:nvPr/>
        </p:nvGrpSpPr>
        <p:grpSpPr bwMode="auto">
          <a:xfrm>
            <a:off x="5100638" y="2968625"/>
            <a:ext cx="344487" cy="104775"/>
            <a:chOff x="3213" y="1870"/>
            <a:chExt cx="217" cy="66"/>
          </a:xfrm>
        </p:grpSpPr>
        <p:sp>
          <p:nvSpPr>
            <p:cNvPr id="25738" name="Rectangle 557"/>
            <p:cNvSpPr>
              <a:spLocks noChangeArrowheads="1"/>
            </p:cNvSpPr>
            <p:nvPr/>
          </p:nvSpPr>
          <p:spPr bwMode="auto">
            <a:xfrm>
              <a:off x="3213" y="1893"/>
              <a:ext cx="96" cy="2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39" name="Freeform 558"/>
            <p:cNvSpPr>
              <a:spLocks/>
            </p:cNvSpPr>
            <p:nvPr/>
          </p:nvSpPr>
          <p:spPr bwMode="auto">
            <a:xfrm>
              <a:off x="3307" y="1870"/>
              <a:ext cx="123" cy="66"/>
            </a:xfrm>
            <a:custGeom>
              <a:avLst/>
              <a:gdLst>
                <a:gd name="T0" fmla="*/ 0 w 123"/>
                <a:gd name="T1" fmla="*/ 66 h 66"/>
                <a:gd name="T2" fmla="*/ 123 w 123"/>
                <a:gd name="T3" fmla="*/ 32 h 66"/>
                <a:gd name="T4" fmla="*/ 0 w 123"/>
                <a:gd name="T5" fmla="*/ 0 h 66"/>
                <a:gd name="T6" fmla="*/ 0 w 123"/>
                <a:gd name="T7" fmla="*/ 66 h 66"/>
                <a:gd name="T8" fmla="*/ 0 60000 65536"/>
                <a:gd name="T9" fmla="*/ 0 60000 65536"/>
                <a:gd name="T10" fmla="*/ 0 60000 65536"/>
                <a:gd name="T11" fmla="*/ 0 60000 65536"/>
                <a:gd name="T12" fmla="*/ 0 w 123"/>
                <a:gd name="T13" fmla="*/ 0 h 66"/>
                <a:gd name="T14" fmla="*/ 123 w 123"/>
                <a:gd name="T15" fmla="*/ 66 h 66"/>
              </a:gdLst>
              <a:ahLst/>
              <a:cxnLst>
                <a:cxn ang="T8">
                  <a:pos x="T0" y="T1"/>
                </a:cxn>
                <a:cxn ang="T9">
                  <a:pos x="T2" y="T3"/>
                </a:cxn>
                <a:cxn ang="T10">
                  <a:pos x="T4" y="T5"/>
                </a:cxn>
                <a:cxn ang="T11">
                  <a:pos x="T6" y="T7"/>
                </a:cxn>
              </a:cxnLst>
              <a:rect l="T12" t="T13" r="T14" b="T15"/>
              <a:pathLst>
                <a:path w="123" h="66">
                  <a:moveTo>
                    <a:pt x="0" y="66"/>
                  </a:moveTo>
                  <a:lnTo>
                    <a:pt x="123" y="32"/>
                  </a:lnTo>
                  <a:lnTo>
                    <a:pt x="0" y="0"/>
                  </a:lnTo>
                  <a:lnTo>
                    <a:pt x="0" y="66"/>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sp>
        <p:nvSpPr>
          <p:cNvPr id="25689" name="Rectangle 560"/>
          <p:cNvSpPr>
            <a:spLocks noChangeArrowheads="1"/>
          </p:cNvSpPr>
          <p:nvPr/>
        </p:nvSpPr>
        <p:spPr bwMode="auto">
          <a:xfrm>
            <a:off x="5375275" y="2794000"/>
            <a:ext cx="8747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90" name="Rectangle 561"/>
          <p:cNvSpPr>
            <a:spLocks noChangeArrowheads="1"/>
          </p:cNvSpPr>
          <p:nvPr/>
        </p:nvSpPr>
        <p:spPr bwMode="auto">
          <a:xfrm>
            <a:off x="5670550" y="2895600"/>
            <a:ext cx="4349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700">
                <a:solidFill>
                  <a:srgbClr val="339966"/>
                </a:solidFill>
                <a:latin typeface="黑体" pitchFamily="49" charset="-122"/>
                <a:ea typeface="黑体" pitchFamily="49" charset="-122"/>
              </a:rPr>
              <a:t>智能</a:t>
            </a:r>
            <a:endParaRPr lang="zh-CN" altLang="en-US">
              <a:solidFill>
                <a:prstClr val="black"/>
              </a:solidFill>
            </a:endParaRPr>
          </a:p>
        </p:txBody>
      </p:sp>
      <p:sp>
        <p:nvSpPr>
          <p:cNvPr id="25691" name="Rectangle 562"/>
          <p:cNvSpPr>
            <a:spLocks noChangeArrowheads="1"/>
          </p:cNvSpPr>
          <p:nvPr/>
        </p:nvSpPr>
        <p:spPr bwMode="auto">
          <a:xfrm>
            <a:off x="6010275" y="2946400"/>
            <a:ext cx="1746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700">
                <a:solidFill>
                  <a:srgbClr val="339966"/>
                </a:solidFill>
                <a:latin typeface="Times New Roman" pitchFamily="18" charset="0"/>
              </a:rPr>
              <a:t> </a:t>
            </a:r>
            <a:endParaRPr lang="en-US" altLang="zh-CN">
              <a:solidFill>
                <a:prstClr val="black"/>
              </a:solidFill>
            </a:endParaRPr>
          </a:p>
        </p:txBody>
      </p:sp>
      <p:sp>
        <p:nvSpPr>
          <p:cNvPr id="25692" name="Rectangle 563"/>
          <p:cNvSpPr>
            <a:spLocks noChangeArrowheads="1"/>
          </p:cNvSpPr>
          <p:nvPr/>
        </p:nvSpPr>
        <p:spPr bwMode="auto">
          <a:xfrm>
            <a:off x="5375275" y="2200275"/>
            <a:ext cx="87471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693" name="Rectangle 564"/>
          <p:cNvSpPr>
            <a:spLocks noChangeArrowheads="1"/>
          </p:cNvSpPr>
          <p:nvPr/>
        </p:nvSpPr>
        <p:spPr bwMode="auto">
          <a:xfrm>
            <a:off x="5497513" y="2365375"/>
            <a:ext cx="6524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700">
                <a:solidFill>
                  <a:srgbClr val="FF0000"/>
                </a:solidFill>
                <a:latin typeface="黑体" pitchFamily="49" charset="-122"/>
                <a:ea typeface="黑体" pitchFamily="49" charset="-122"/>
              </a:rPr>
              <a:t>网络</a:t>
            </a:r>
            <a:endParaRPr lang="zh-CN" altLang="en-US">
              <a:solidFill>
                <a:prstClr val="black"/>
              </a:solidFill>
            </a:endParaRPr>
          </a:p>
        </p:txBody>
      </p:sp>
      <p:sp>
        <p:nvSpPr>
          <p:cNvPr id="25694" name="Rectangle 565"/>
          <p:cNvSpPr>
            <a:spLocks noChangeArrowheads="1"/>
          </p:cNvSpPr>
          <p:nvPr/>
        </p:nvSpPr>
        <p:spPr bwMode="auto">
          <a:xfrm>
            <a:off x="6010275" y="2352675"/>
            <a:ext cx="1746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700">
                <a:solidFill>
                  <a:srgbClr val="FF0000"/>
                </a:solidFill>
                <a:latin typeface="Times New Roman" pitchFamily="18" charset="0"/>
              </a:rPr>
              <a:t> </a:t>
            </a:r>
            <a:endParaRPr lang="en-US" altLang="zh-CN">
              <a:solidFill>
                <a:prstClr val="black"/>
              </a:solidFill>
            </a:endParaRPr>
          </a:p>
        </p:txBody>
      </p:sp>
      <p:grpSp>
        <p:nvGrpSpPr>
          <p:cNvPr id="25695" name="Group 570"/>
          <p:cNvGrpSpPr>
            <a:grpSpLocks/>
          </p:cNvGrpSpPr>
          <p:nvPr/>
        </p:nvGrpSpPr>
        <p:grpSpPr bwMode="auto">
          <a:xfrm>
            <a:off x="6599238" y="2541588"/>
            <a:ext cx="706437" cy="525462"/>
            <a:chOff x="4157" y="1601"/>
            <a:chExt cx="445" cy="331"/>
          </a:xfrm>
        </p:grpSpPr>
        <p:sp>
          <p:nvSpPr>
            <p:cNvPr id="16950" name="Freeform 566"/>
            <p:cNvSpPr>
              <a:spLocks/>
            </p:cNvSpPr>
            <p:nvPr/>
          </p:nvSpPr>
          <p:spPr bwMode="auto">
            <a:xfrm>
              <a:off x="4157" y="1601"/>
              <a:ext cx="445" cy="331"/>
            </a:xfrm>
            <a:custGeom>
              <a:avLst/>
              <a:gdLst>
                <a:gd name="T0" fmla="*/ 222 w 445"/>
                <a:gd name="T1" fmla="*/ 0 h 331"/>
                <a:gd name="T2" fmla="*/ 177 w 445"/>
                <a:gd name="T3" fmla="*/ 1 h 331"/>
                <a:gd name="T4" fmla="*/ 136 w 445"/>
                <a:gd name="T5" fmla="*/ 3 h 331"/>
                <a:gd name="T6" fmla="*/ 99 w 445"/>
                <a:gd name="T7" fmla="*/ 8 h 331"/>
                <a:gd name="T8" fmla="*/ 81 w 445"/>
                <a:gd name="T9" fmla="*/ 10 h 331"/>
                <a:gd name="T10" fmla="*/ 66 w 445"/>
                <a:gd name="T11" fmla="*/ 12 h 331"/>
                <a:gd name="T12" fmla="*/ 51 w 445"/>
                <a:gd name="T13" fmla="*/ 15 h 331"/>
                <a:gd name="T14" fmla="*/ 39 w 445"/>
                <a:gd name="T15" fmla="*/ 18 h 331"/>
                <a:gd name="T16" fmla="*/ 27 w 445"/>
                <a:gd name="T17" fmla="*/ 22 h 331"/>
                <a:gd name="T18" fmla="*/ 18 w 445"/>
                <a:gd name="T19" fmla="*/ 26 h 331"/>
                <a:gd name="T20" fmla="*/ 10 w 445"/>
                <a:gd name="T21" fmla="*/ 29 h 331"/>
                <a:gd name="T22" fmla="*/ 5 w 445"/>
                <a:gd name="T23" fmla="*/ 33 h 331"/>
                <a:gd name="T24" fmla="*/ 1 w 445"/>
                <a:gd name="T25" fmla="*/ 38 h 331"/>
                <a:gd name="T26" fmla="*/ 0 w 445"/>
                <a:gd name="T27" fmla="*/ 42 h 331"/>
                <a:gd name="T28" fmla="*/ 0 w 445"/>
                <a:gd name="T29" fmla="*/ 290 h 331"/>
                <a:gd name="T30" fmla="*/ 1 w 445"/>
                <a:gd name="T31" fmla="*/ 294 h 331"/>
                <a:gd name="T32" fmla="*/ 5 w 445"/>
                <a:gd name="T33" fmla="*/ 298 h 331"/>
                <a:gd name="T34" fmla="*/ 10 w 445"/>
                <a:gd name="T35" fmla="*/ 302 h 331"/>
                <a:gd name="T36" fmla="*/ 18 w 445"/>
                <a:gd name="T37" fmla="*/ 306 h 331"/>
                <a:gd name="T38" fmla="*/ 27 w 445"/>
                <a:gd name="T39" fmla="*/ 310 h 331"/>
                <a:gd name="T40" fmla="*/ 39 w 445"/>
                <a:gd name="T41" fmla="*/ 313 h 331"/>
                <a:gd name="T42" fmla="*/ 51 w 445"/>
                <a:gd name="T43" fmla="*/ 316 h 331"/>
                <a:gd name="T44" fmla="*/ 66 w 445"/>
                <a:gd name="T45" fmla="*/ 320 h 331"/>
                <a:gd name="T46" fmla="*/ 81 w 445"/>
                <a:gd name="T47" fmla="*/ 322 h 331"/>
                <a:gd name="T48" fmla="*/ 99 w 445"/>
                <a:gd name="T49" fmla="*/ 324 h 331"/>
                <a:gd name="T50" fmla="*/ 136 w 445"/>
                <a:gd name="T51" fmla="*/ 328 h 331"/>
                <a:gd name="T52" fmla="*/ 177 w 445"/>
                <a:gd name="T53" fmla="*/ 330 h 331"/>
                <a:gd name="T54" fmla="*/ 222 w 445"/>
                <a:gd name="T55" fmla="*/ 331 h 331"/>
                <a:gd name="T56" fmla="*/ 267 w 445"/>
                <a:gd name="T57" fmla="*/ 330 h 331"/>
                <a:gd name="T58" fmla="*/ 309 w 445"/>
                <a:gd name="T59" fmla="*/ 328 h 331"/>
                <a:gd name="T60" fmla="*/ 346 w 445"/>
                <a:gd name="T61" fmla="*/ 324 h 331"/>
                <a:gd name="T62" fmla="*/ 364 w 445"/>
                <a:gd name="T63" fmla="*/ 322 h 331"/>
                <a:gd name="T64" fmla="*/ 379 w 445"/>
                <a:gd name="T65" fmla="*/ 320 h 331"/>
                <a:gd name="T66" fmla="*/ 394 w 445"/>
                <a:gd name="T67" fmla="*/ 316 h 331"/>
                <a:gd name="T68" fmla="*/ 406 w 445"/>
                <a:gd name="T69" fmla="*/ 313 h 331"/>
                <a:gd name="T70" fmla="*/ 418 w 445"/>
                <a:gd name="T71" fmla="*/ 310 h 331"/>
                <a:gd name="T72" fmla="*/ 427 w 445"/>
                <a:gd name="T73" fmla="*/ 306 h 331"/>
                <a:gd name="T74" fmla="*/ 435 w 445"/>
                <a:gd name="T75" fmla="*/ 302 h 331"/>
                <a:gd name="T76" fmla="*/ 440 w 445"/>
                <a:gd name="T77" fmla="*/ 298 h 331"/>
                <a:gd name="T78" fmla="*/ 443 w 445"/>
                <a:gd name="T79" fmla="*/ 294 h 331"/>
                <a:gd name="T80" fmla="*/ 445 w 445"/>
                <a:gd name="T81" fmla="*/ 290 h 331"/>
                <a:gd name="T82" fmla="*/ 445 w 445"/>
                <a:gd name="T83" fmla="*/ 42 h 331"/>
                <a:gd name="T84" fmla="*/ 443 w 445"/>
                <a:gd name="T85" fmla="*/ 38 h 331"/>
                <a:gd name="T86" fmla="*/ 440 w 445"/>
                <a:gd name="T87" fmla="*/ 33 h 331"/>
                <a:gd name="T88" fmla="*/ 435 w 445"/>
                <a:gd name="T89" fmla="*/ 29 h 331"/>
                <a:gd name="T90" fmla="*/ 427 w 445"/>
                <a:gd name="T91" fmla="*/ 26 h 331"/>
                <a:gd name="T92" fmla="*/ 418 w 445"/>
                <a:gd name="T93" fmla="*/ 22 h 331"/>
                <a:gd name="T94" fmla="*/ 406 w 445"/>
                <a:gd name="T95" fmla="*/ 18 h 331"/>
                <a:gd name="T96" fmla="*/ 394 w 445"/>
                <a:gd name="T97" fmla="*/ 15 h 331"/>
                <a:gd name="T98" fmla="*/ 379 w 445"/>
                <a:gd name="T99" fmla="*/ 12 h 331"/>
                <a:gd name="T100" fmla="*/ 364 w 445"/>
                <a:gd name="T101" fmla="*/ 10 h 331"/>
                <a:gd name="T102" fmla="*/ 346 w 445"/>
                <a:gd name="T103" fmla="*/ 8 h 331"/>
                <a:gd name="T104" fmla="*/ 309 w 445"/>
                <a:gd name="T105" fmla="*/ 3 h 331"/>
                <a:gd name="T106" fmla="*/ 267 w 445"/>
                <a:gd name="T107" fmla="*/ 1 h 331"/>
                <a:gd name="T108" fmla="*/ 222 w 445"/>
                <a:gd name="T10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331">
                  <a:moveTo>
                    <a:pt x="222" y="0"/>
                  </a:moveTo>
                  <a:lnTo>
                    <a:pt x="177" y="1"/>
                  </a:lnTo>
                  <a:lnTo>
                    <a:pt x="136" y="3"/>
                  </a:lnTo>
                  <a:lnTo>
                    <a:pt x="99" y="8"/>
                  </a:lnTo>
                  <a:lnTo>
                    <a:pt x="81" y="10"/>
                  </a:lnTo>
                  <a:lnTo>
                    <a:pt x="66" y="12"/>
                  </a:lnTo>
                  <a:lnTo>
                    <a:pt x="51" y="15"/>
                  </a:lnTo>
                  <a:lnTo>
                    <a:pt x="39" y="18"/>
                  </a:lnTo>
                  <a:lnTo>
                    <a:pt x="27" y="22"/>
                  </a:lnTo>
                  <a:lnTo>
                    <a:pt x="18" y="26"/>
                  </a:lnTo>
                  <a:lnTo>
                    <a:pt x="10" y="29"/>
                  </a:lnTo>
                  <a:lnTo>
                    <a:pt x="5" y="33"/>
                  </a:lnTo>
                  <a:lnTo>
                    <a:pt x="1" y="38"/>
                  </a:lnTo>
                  <a:lnTo>
                    <a:pt x="0" y="42"/>
                  </a:lnTo>
                  <a:lnTo>
                    <a:pt x="0" y="290"/>
                  </a:lnTo>
                  <a:lnTo>
                    <a:pt x="1" y="294"/>
                  </a:lnTo>
                  <a:lnTo>
                    <a:pt x="5" y="298"/>
                  </a:lnTo>
                  <a:lnTo>
                    <a:pt x="10" y="302"/>
                  </a:lnTo>
                  <a:lnTo>
                    <a:pt x="18" y="306"/>
                  </a:lnTo>
                  <a:lnTo>
                    <a:pt x="27" y="310"/>
                  </a:lnTo>
                  <a:lnTo>
                    <a:pt x="39" y="313"/>
                  </a:lnTo>
                  <a:lnTo>
                    <a:pt x="51" y="316"/>
                  </a:lnTo>
                  <a:lnTo>
                    <a:pt x="66" y="320"/>
                  </a:lnTo>
                  <a:lnTo>
                    <a:pt x="81" y="322"/>
                  </a:lnTo>
                  <a:lnTo>
                    <a:pt x="99" y="324"/>
                  </a:lnTo>
                  <a:lnTo>
                    <a:pt x="136" y="328"/>
                  </a:lnTo>
                  <a:lnTo>
                    <a:pt x="177" y="330"/>
                  </a:lnTo>
                  <a:lnTo>
                    <a:pt x="222" y="331"/>
                  </a:lnTo>
                  <a:lnTo>
                    <a:pt x="267" y="330"/>
                  </a:lnTo>
                  <a:lnTo>
                    <a:pt x="309" y="328"/>
                  </a:lnTo>
                  <a:lnTo>
                    <a:pt x="346" y="324"/>
                  </a:lnTo>
                  <a:lnTo>
                    <a:pt x="364" y="322"/>
                  </a:lnTo>
                  <a:lnTo>
                    <a:pt x="379" y="320"/>
                  </a:lnTo>
                  <a:lnTo>
                    <a:pt x="394" y="316"/>
                  </a:lnTo>
                  <a:lnTo>
                    <a:pt x="406" y="313"/>
                  </a:lnTo>
                  <a:lnTo>
                    <a:pt x="418" y="310"/>
                  </a:lnTo>
                  <a:lnTo>
                    <a:pt x="427" y="306"/>
                  </a:lnTo>
                  <a:lnTo>
                    <a:pt x="435" y="302"/>
                  </a:lnTo>
                  <a:lnTo>
                    <a:pt x="440" y="298"/>
                  </a:lnTo>
                  <a:lnTo>
                    <a:pt x="443" y="294"/>
                  </a:lnTo>
                  <a:lnTo>
                    <a:pt x="445" y="290"/>
                  </a:lnTo>
                  <a:lnTo>
                    <a:pt x="445" y="42"/>
                  </a:lnTo>
                  <a:lnTo>
                    <a:pt x="443" y="38"/>
                  </a:lnTo>
                  <a:lnTo>
                    <a:pt x="440" y="33"/>
                  </a:lnTo>
                  <a:lnTo>
                    <a:pt x="435" y="29"/>
                  </a:lnTo>
                  <a:lnTo>
                    <a:pt x="427" y="26"/>
                  </a:lnTo>
                  <a:lnTo>
                    <a:pt x="418" y="22"/>
                  </a:lnTo>
                  <a:lnTo>
                    <a:pt x="406" y="18"/>
                  </a:lnTo>
                  <a:lnTo>
                    <a:pt x="394" y="15"/>
                  </a:lnTo>
                  <a:lnTo>
                    <a:pt x="379" y="12"/>
                  </a:lnTo>
                  <a:lnTo>
                    <a:pt x="364" y="10"/>
                  </a:lnTo>
                  <a:lnTo>
                    <a:pt x="346" y="8"/>
                  </a:lnTo>
                  <a:lnTo>
                    <a:pt x="309" y="3"/>
                  </a:lnTo>
                  <a:lnTo>
                    <a:pt x="267" y="1"/>
                  </a:lnTo>
                  <a:lnTo>
                    <a:pt x="222" y="0"/>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951" name="Freeform 567"/>
            <p:cNvSpPr>
              <a:spLocks/>
            </p:cNvSpPr>
            <p:nvPr/>
          </p:nvSpPr>
          <p:spPr bwMode="auto">
            <a:xfrm>
              <a:off x="4157" y="1601"/>
              <a:ext cx="445" cy="83"/>
            </a:xfrm>
            <a:custGeom>
              <a:avLst/>
              <a:gdLst>
                <a:gd name="T0" fmla="*/ 0 w 445"/>
                <a:gd name="T1" fmla="*/ 42 h 83"/>
                <a:gd name="T2" fmla="*/ 1 w 445"/>
                <a:gd name="T3" fmla="*/ 46 h 83"/>
                <a:gd name="T4" fmla="*/ 5 w 445"/>
                <a:gd name="T5" fmla="*/ 51 h 83"/>
                <a:gd name="T6" fmla="*/ 10 w 445"/>
                <a:gd name="T7" fmla="*/ 54 h 83"/>
                <a:gd name="T8" fmla="*/ 18 w 445"/>
                <a:gd name="T9" fmla="*/ 58 h 83"/>
                <a:gd name="T10" fmla="*/ 27 w 445"/>
                <a:gd name="T11" fmla="*/ 61 h 83"/>
                <a:gd name="T12" fmla="*/ 39 w 445"/>
                <a:gd name="T13" fmla="*/ 65 h 83"/>
                <a:gd name="T14" fmla="*/ 51 w 445"/>
                <a:gd name="T15" fmla="*/ 68 h 83"/>
                <a:gd name="T16" fmla="*/ 66 w 445"/>
                <a:gd name="T17" fmla="*/ 71 h 83"/>
                <a:gd name="T18" fmla="*/ 81 w 445"/>
                <a:gd name="T19" fmla="*/ 73 h 83"/>
                <a:gd name="T20" fmla="*/ 99 w 445"/>
                <a:gd name="T21" fmla="*/ 76 h 83"/>
                <a:gd name="T22" fmla="*/ 136 w 445"/>
                <a:gd name="T23" fmla="*/ 80 h 83"/>
                <a:gd name="T24" fmla="*/ 177 w 445"/>
                <a:gd name="T25" fmla="*/ 82 h 83"/>
                <a:gd name="T26" fmla="*/ 222 w 445"/>
                <a:gd name="T27" fmla="*/ 83 h 83"/>
                <a:gd name="T28" fmla="*/ 267 w 445"/>
                <a:gd name="T29" fmla="*/ 82 h 83"/>
                <a:gd name="T30" fmla="*/ 309 w 445"/>
                <a:gd name="T31" fmla="*/ 80 h 83"/>
                <a:gd name="T32" fmla="*/ 346 w 445"/>
                <a:gd name="T33" fmla="*/ 76 h 83"/>
                <a:gd name="T34" fmla="*/ 364 w 445"/>
                <a:gd name="T35" fmla="*/ 73 h 83"/>
                <a:gd name="T36" fmla="*/ 379 w 445"/>
                <a:gd name="T37" fmla="*/ 71 h 83"/>
                <a:gd name="T38" fmla="*/ 394 w 445"/>
                <a:gd name="T39" fmla="*/ 68 h 83"/>
                <a:gd name="T40" fmla="*/ 406 w 445"/>
                <a:gd name="T41" fmla="*/ 65 h 83"/>
                <a:gd name="T42" fmla="*/ 418 w 445"/>
                <a:gd name="T43" fmla="*/ 61 h 83"/>
                <a:gd name="T44" fmla="*/ 427 w 445"/>
                <a:gd name="T45" fmla="*/ 58 h 83"/>
                <a:gd name="T46" fmla="*/ 435 w 445"/>
                <a:gd name="T47" fmla="*/ 54 h 83"/>
                <a:gd name="T48" fmla="*/ 440 w 445"/>
                <a:gd name="T49" fmla="*/ 51 h 83"/>
                <a:gd name="T50" fmla="*/ 443 w 445"/>
                <a:gd name="T51" fmla="*/ 46 h 83"/>
                <a:gd name="T52" fmla="*/ 445 w 445"/>
                <a:gd name="T53" fmla="*/ 42 h 83"/>
                <a:gd name="T54" fmla="*/ 443 w 445"/>
                <a:gd name="T55" fmla="*/ 38 h 83"/>
                <a:gd name="T56" fmla="*/ 440 w 445"/>
                <a:gd name="T57" fmla="*/ 33 h 83"/>
                <a:gd name="T58" fmla="*/ 435 w 445"/>
                <a:gd name="T59" fmla="*/ 29 h 83"/>
                <a:gd name="T60" fmla="*/ 427 w 445"/>
                <a:gd name="T61" fmla="*/ 26 h 83"/>
                <a:gd name="T62" fmla="*/ 418 w 445"/>
                <a:gd name="T63" fmla="*/ 22 h 83"/>
                <a:gd name="T64" fmla="*/ 406 w 445"/>
                <a:gd name="T65" fmla="*/ 18 h 83"/>
                <a:gd name="T66" fmla="*/ 394 w 445"/>
                <a:gd name="T67" fmla="*/ 15 h 83"/>
                <a:gd name="T68" fmla="*/ 379 w 445"/>
                <a:gd name="T69" fmla="*/ 12 h 83"/>
                <a:gd name="T70" fmla="*/ 364 w 445"/>
                <a:gd name="T71" fmla="*/ 10 h 83"/>
                <a:gd name="T72" fmla="*/ 346 w 445"/>
                <a:gd name="T73" fmla="*/ 8 h 83"/>
                <a:gd name="T74" fmla="*/ 309 w 445"/>
                <a:gd name="T75" fmla="*/ 3 h 83"/>
                <a:gd name="T76" fmla="*/ 267 w 445"/>
                <a:gd name="T77" fmla="*/ 1 h 83"/>
                <a:gd name="T78" fmla="*/ 222 w 445"/>
                <a:gd name="T79" fmla="*/ 0 h 83"/>
                <a:gd name="T80" fmla="*/ 177 w 445"/>
                <a:gd name="T81" fmla="*/ 1 h 83"/>
                <a:gd name="T82" fmla="*/ 136 w 445"/>
                <a:gd name="T83" fmla="*/ 3 h 83"/>
                <a:gd name="T84" fmla="*/ 99 w 445"/>
                <a:gd name="T85" fmla="*/ 8 h 83"/>
                <a:gd name="T86" fmla="*/ 81 w 445"/>
                <a:gd name="T87" fmla="*/ 10 h 83"/>
                <a:gd name="T88" fmla="*/ 66 w 445"/>
                <a:gd name="T89" fmla="*/ 12 h 83"/>
                <a:gd name="T90" fmla="*/ 51 w 445"/>
                <a:gd name="T91" fmla="*/ 15 h 83"/>
                <a:gd name="T92" fmla="*/ 39 w 445"/>
                <a:gd name="T93" fmla="*/ 18 h 83"/>
                <a:gd name="T94" fmla="*/ 27 w 445"/>
                <a:gd name="T95" fmla="*/ 22 h 83"/>
                <a:gd name="T96" fmla="*/ 18 w 445"/>
                <a:gd name="T97" fmla="*/ 26 h 83"/>
                <a:gd name="T98" fmla="*/ 10 w 445"/>
                <a:gd name="T99" fmla="*/ 29 h 83"/>
                <a:gd name="T100" fmla="*/ 5 w 445"/>
                <a:gd name="T101" fmla="*/ 33 h 83"/>
                <a:gd name="T102" fmla="*/ 1 w 445"/>
                <a:gd name="T103" fmla="*/ 38 h 83"/>
                <a:gd name="T104" fmla="*/ 0 w 445"/>
                <a:gd name="T10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83">
                  <a:moveTo>
                    <a:pt x="0" y="42"/>
                  </a:moveTo>
                  <a:lnTo>
                    <a:pt x="1" y="46"/>
                  </a:lnTo>
                  <a:lnTo>
                    <a:pt x="5" y="51"/>
                  </a:lnTo>
                  <a:lnTo>
                    <a:pt x="10" y="54"/>
                  </a:lnTo>
                  <a:lnTo>
                    <a:pt x="18" y="58"/>
                  </a:lnTo>
                  <a:lnTo>
                    <a:pt x="27" y="61"/>
                  </a:lnTo>
                  <a:lnTo>
                    <a:pt x="39" y="65"/>
                  </a:lnTo>
                  <a:lnTo>
                    <a:pt x="51" y="68"/>
                  </a:lnTo>
                  <a:lnTo>
                    <a:pt x="66" y="71"/>
                  </a:lnTo>
                  <a:lnTo>
                    <a:pt x="81" y="73"/>
                  </a:lnTo>
                  <a:lnTo>
                    <a:pt x="99" y="76"/>
                  </a:lnTo>
                  <a:lnTo>
                    <a:pt x="136" y="80"/>
                  </a:lnTo>
                  <a:lnTo>
                    <a:pt x="177" y="82"/>
                  </a:lnTo>
                  <a:lnTo>
                    <a:pt x="222" y="83"/>
                  </a:lnTo>
                  <a:lnTo>
                    <a:pt x="267" y="82"/>
                  </a:lnTo>
                  <a:lnTo>
                    <a:pt x="309" y="80"/>
                  </a:lnTo>
                  <a:lnTo>
                    <a:pt x="346" y="76"/>
                  </a:lnTo>
                  <a:lnTo>
                    <a:pt x="364" y="73"/>
                  </a:lnTo>
                  <a:lnTo>
                    <a:pt x="379" y="71"/>
                  </a:lnTo>
                  <a:lnTo>
                    <a:pt x="394" y="68"/>
                  </a:lnTo>
                  <a:lnTo>
                    <a:pt x="406" y="65"/>
                  </a:lnTo>
                  <a:lnTo>
                    <a:pt x="418" y="61"/>
                  </a:lnTo>
                  <a:lnTo>
                    <a:pt x="427" y="58"/>
                  </a:lnTo>
                  <a:lnTo>
                    <a:pt x="435" y="54"/>
                  </a:lnTo>
                  <a:lnTo>
                    <a:pt x="440" y="51"/>
                  </a:lnTo>
                  <a:lnTo>
                    <a:pt x="443" y="46"/>
                  </a:lnTo>
                  <a:lnTo>
                    <a:pt x="445" y="42"/>
                  </a:lnTo>
                  <a:lnTo>
                    <a:pt x="443" y="38"/>
                  </a:lnTo>
                  <a:lnTo>
                    <a:pt x="440" y="33"/>
                  </a:lnTo>
                  <a:lnTo>
                    <a:pt x="435" y="29"/>
                  </a:lnTo>
                  <a:lnTo>
                    <a:pt x="427" y="26"/>
                  </a:lnTo>
                  <a:lnTo>
                    <a:pt x="418" y="22"/>
                  </a:lnTo>
                  <a:lnTo>
                    <a:pt x="406" y="18"/>
                  </a:lnTo>
                  <a:lnTo>
                    <a:pt x="394" y="15"/>
                  </a:lnTo>
                  <a:lnTo>
                    <a:pt x="379" y="12"/>
                  </a:lnTo>
                  <a:lnTo>
                    <a:pt x="364" y="10"/>
                  </a:lnTo>
                  <a:lnTo>
                    <a:pt x="346" y="8"/>
                  </a:lnTo>
                  <a:lnTo>
                    <a:pt x="309" y="3"/>
                  </a:lnTo>
                  <a:lnTo>
                    <a:pt x="267" y="1"/>
                  </a:lnTo>
                  <a:lnTo>
                    <a:pt x="222" y="0"/>
                  </a:lnTo>
                  <a:lnTo>
                    <a:pt x="177" y="1"/>
                  </a:lnTo>
                  <a:lnTo>
                    <a:pt x="136" y="3"/>
                  </a:lnTo>
                  <a:lnTo>
                    <a:pt x="99" y="8"/>
                  </a:lnTo>
                  <a:lnTo>
                    <a:pt x="81" y="10"/>
                  </a:lnTo>
                  <a:lnTo>
                    <a:pt x="66" y="12"/>
                  </a:lnTo>
                  <a:lnTo>
                    <a:pt x="51" y="15"/>
                  </a:lnTo>
                  <a:lnTo>
                    <a:pt x="39" y="18"/>
                  </a:lnTo>
                  <a:lnTo>
                    <a:pt x="27" y="22"/>
                  </a:lnTo>
                  <a:lnTo>
                    <a:pt x="18" y="26"/>
                  </a:lnTo>
                  <a:lnTo>
                    <a:pt x="10" y="29"/>
                  </a:lnTo>
                  <a:lnTo>
                    <a:pt x="5" y="33"/>
                  </a:lnTo>
                  <a:lnTo>
                    <a:pt x="1" y="38"/>
                  </a:lnTo>
                  <a:lnTo>
                    <a:pt x="0" y="42"/>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952" name="Freeform 568"/>
            <p:cNvSpPr>
              <a:spLocks/>
            </p:cNvSpPr>
            <p:nvPr/>
          </p:nvSpPr>
          <p:spPr bwMode="auto">
            <a:xfrm>
              <a:off x="4157" y="1601"/>
              <a:ext cx="445" cy="331"/>
            </a:xfrm>
            <a:custGeom>
              <a:avLst/>
              <a:gdLst>
                <a:gd name="T0" fmla="*/ 222 w 445"/>
                <a:gd name="T1" fmla="*/ 0 h 331"/>
                <a:gd name="T2" fmla="*/ 177 w 445"/>
                <a:gd name="T3" fmla="*/ 1 h 331"/>
                <a:gd name="T4" fmla="*/ 136 w 445"/>
                <a:gd name="T5" fmla="*/ 3 h 331"/>
                <a:gd name="T6" fmla="*/ 99 w 445"/>
                <a:gd name="T7" fmla="*/ 8 h 331"/>
                <a:gd name="T8" fmla="*/ 81 w 445"/>
                <a:gd name="T9" fmla="*/ 10 h 331"/>
                <a:gd name="T10" fmla="*/ 66 w 445"/>
                <a:gd name="T11" fmla="*/ 12 h 331"/>
                <a:gd name="T12" fmla="*/ 51 w 445"/>
                <a:gd name="T13" fmla="*/ 15 h 331"/>
                <a:gd name="T14" fmla="*/ 39 w 445"/>
                <a:gd name="T15" fmla="*/ 18 h 331"/>
                <a:gd name="T16" fmla="*/ 27 w 445"/>
                <a:gd name="T17" fmla="*/ 22 h 331"/>
                <a:gd name="T18" fmla="*/ 18 w 445"/>
                <a:gd name="T19" fmla="*/ 26 h 331"/>
                <a:gd name="T20" fmla="*/ 10 w 445"/>
                <a:gd name="T21" fmla="*/ 29 h 331"/>
                <a:gd name="T22" fmla="*/ 5 w 445"/>
                <a:gd name="T23" fmla="*/ 33 h 331"/>
                <a:gd name="T24" fmla="*/ 1 w 445"/>
                <a:gd name="T25" fmla="*/ 38 h 331"/>
                <a:gd name="T26" fmla="*/ 0 w 445"/>
                <a:gd name="T27" fmla="*/ 42 h 331"/>
                <a:gd name="T28" fmla="*/ 0 w 445"/>
                <a:gd name="T29" fmla="*/ 290 h 331"/>
                <a:gd name="T30" fmla="*/ 1 w 445"/>
                <a:gd name="T31" fmla="*/ 294 h 331"/>
                <a:gd name="T32" fmla="*/ 5 w 445"/>
                <a:gd name="T33" fmla="*/ 298 h 331"/>
                <a:gd name="T34" fmla="*/ 10 w 445"/>
                <a:gd name="T35" fmla="*/ 302 h 331"/>
                <a:gd name="T36" fmla="*/ 18 w 445"/>
                <a:gd name="T37" fmla="*/ 306 h 331"/>
                <a:gd name="T38" fmla="*/ 27 w 445"/>
                <a:gd name="T39" fmla="*/ 310 h 331"/>
                <a:gd name="T40" fmla="*/ 39 w 445"/>
                <a:gd name="T41" fmla="*/ 313 h 331"/>
                <a:gd name="T42" fmla="*/ 51 w 445"/>
                <a:gd name="T43" fmla="*/ 316 h 331"/>
                <a:gd name="T44" fmla="*/ 66 w 445"/>
                <a:gd name="T45" fmla="*/ 320 h 331"/>
                <a:gd name="T46" fmla="*/ 81 w 445"/>
                <a:gd name="T47" fmla="*/ 322 h 331"/>
                <a:gd name="T48" fmla="*/ 99 w 445"/>
                <a:gd name="T49" fmla="*/ 324 h 331"/>
                <a:gd name="T50" fmla="*/ 136 w 445"/>
                <a:gd name="T51" fmla="*/ 328 h 331"/>
                <a:gd name="T52" fmla="*/ 177 w 445"/>
                <a:gd name="T53" fmla="*/ 330 h 331"/>
                <a:gd name="T54" fmla="*/ 222 w 445"/>
                <a:gd name="T55" fmla="*/ 331 h 331"/>
                <a:gd name="T56" fmla="*/ 267 w 445"/>
                <a:gd name="T57" fmla="*/ 330 h 331"/>
                <a:gd name="T58" fmla="*/ 309 w 445"/>
                <a:gd name="T59" fmla="*/ 328 h 331"/>
                <a:gd name="T60" fmla="*/ 346 w 445"/>
                <a:gd name="T61" fmla="*/ 324 h 331"/>
                <a:gd name="T62" fmla="*/ 364 w 445"/>
                <a:gd name="T63" fmla="*/ 322 h 331"/>
                <a:gd name="T64" fmla="*/ 379 w 445"/>
                <a:gd name="T65" fmla="*/ 320 h 331"/>
                <a:gd name="T66" fmla="*/ 394 w 445"/>
                <a:gd name="T67" fmla="*/ 316 h 331"/>
                <a:gd name="T68" fmla="*/ 406 w 445"/>
                <a:gd name="T69" fmla="*/ 313 h 331"/>
                <a:gd name="T70" fmla="*/ 418 w 445"/>
                <a:gd name="T71" fmla="*/ 310 h 331"/>
                <a:gd name="T72" fmla="*/ 427 w 445"/>
                <a:gd name="T73" fmla="*/ 306 h 331"/>
                <a:gd name="T74" fmla="*/ 435 w 445"/>
                <a:gd name="T75" fmla="*/ 302 h 331"/>
                <a:gd name="T76" fmla="*/ 440 w 445"/>
                <a:gd name="T77" fmla="*/ 298 h 331"/>
                <a:gd name="T78" fmla="*/ 443 w 445"/>
                <a:gd name="T79" fmla="*/ 294 h 331"/>
                <a:gd name="T80" fmla="*/ 445 w 445"/>
                <a:gd name="T81" fmla="*/ 290 h 331"/>
                <a:gd name="T82" fmla="*/ 445 w 445"/>
                <a:gd name="T83" fmla="*/ 42 h 331"/>
                <a:gd name="T84" fmla="*/ 443 w 445"/>
                <a:gd name="T85" fmla="*/ 38 h 331"/>
                <a:gd name="T86" fmla="*/ 440 w 445"/>
                <a:gd name="T87" fmla="*/ 33 h 331"/>
                <a:gd name="T88" fmla="*/ 435 w 445"/>
                <a:gd name="T89" fmla="*/ 29 h 331"/>
                <a:gd name="T90" fmla="*/ 427 w 445"/>
                <a:gd name="T91" fmla="*/ 26 h 331"/>
                <a:gd name="T92" fmla="*/ 418 w 445"/>
                <a:gd name="T93" fmla="*/ 22 h 331"/>
                <a:gd name="T94" fmla="*/ 406 w 445"/>
                <a:gd name="T95" fmla="*/ 18 h 331"/>
                <a:gd name="T96" fmla="*/ 394 w 445"/>
                <a:gd name="T97" fmla="*/ 15 h 331"/>
                <a:gd name="T98" fmla="*/ 379 w 445"/>
                <a:gd name="T99" fmla="*/ 12 h 331"/>
                <a:gd name="T100" fmla="*/ 364 w 445"/>
                <a:gd name="T101" fmla="*/ 10 h 331"/>
                <a:gd name="T102" fmla="*/ 346 w 445"/>
                <a:gd name="T103" fmla="*/ 8 h 331"/>
                <a:gd name="T104" fmla="*/ 309 w 445"/>
                <a:gd name="T105" fmla="*/ 3 h 331"/>
                <a:gd name="T106" fmla="*/ 267 w 445"/>
                <a:gd name="T107" fmla="*/ 1 h 331"/>
                <a:gd name="T108" fmla="*/ 222 w 445"/>
                <a:gd name="T109"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331">
                  <a:moveTo>
                    <a:pt x="222" y="0"/>
                  </a:moveTo>
                  <a:lnTo>
                    <a:pt x="177" y="1"/>
                  </a:lnTo>
                  <a:lnTo>
                    <a:pt x="136" y="3"/>
                  </a:lnTo>
                  <a:lnTo>
                    <a:pt x="99" y="8"/>
                  </a:lnTo>
                  <a:lnTo>
                    <a:pt x="81" y="10"/>
                  </a:lnTo>
                  <a:lnTo>
                    <a:pt x="66" y="12"/>
                  </a:lnTo>
                  <a:lnTo>
                    <a:pt x="51" y="15"/>
                  </a:lnTo>
                  <a:lnTo>
                    <a:pt x="39" y="18"/>
                  </a:lnTo>
                  <a:lnTo>
                    <a:pt x="27" y="22"/>
                  </a:lnTo>
                  <a:lnTo>
                    <a:pt x="18" y="26"/>
                  </a:lnTo>
                  <a:lnTo>
                    <a:pt x="10" y="29"/>
                  </a:lnTo>
                  <a:lnTo>
                    <a:pt x="5" y="33"/>
                  </a:lnTo>
                  <a:lnTo>
                    <a:pt x="1" y="38"/>
                  </a:lnTo>
                  <a:lnTo>
                    <a:pt x="0" y="42"/>
                  </a:lnTo>
                  <a:lnTo>
                    <a:pt x="0" y="290"/>
                  </a:lnTo>
                  <a:lnTo>
                    <a:pt x="1" y="294"/>
                  </a:lnTo>
                  <a:lnTo>
                    <a:pt x="5" y="298"/>
                  </a:lnTo>
                  <a:lnTo>
                    <a:pt x="10" y="302"/>
                  </a:lnTo>
                  <a:lnTo>
                    <a:pt x="18" y="306"/>
                  </a:lnTo>
                  <a:lnTo>
                    <a:pt x="27" y="310"/>
                  </a:lnTo>
                  <a:lnTo>
                    <a:pt x="39" y="313"/>
                  </a:lnTo>
                  <a:lnTo>
                    <a:pt x="51" y="316"/>
                  </a:lnTo>
                  <a:lnTo>
                    <a:pt x="66" y="320"/>
                  </a:lnTo>
                  <a:lnTo>
                    <a:pt x="81" y="322"/>
                  </a:lnTo>
                  <a:lnTo>
                    <a:pt x="99" y="324"/>
                  </a:lnTo>
                  <a:lnTo>
                    <a:pt x="136" y="328"/>
                  </a:lnTo>
                  <a:lnTo>
                    <a:pt x="177" y="330"/>
                  </a:lnTo>
                  <a:lnTo>
                    <a:pt x="222" y="331"/>
                  </a:lnTo>
                  <a:lnTo>
                    <a:pt x="267" y="330"/>
                  </a:lnTo>
                  <a:lnTo>
                    <a:pt x="309" y="328"/>
                  </a:lnTo>
                  <a:lnTo>
                    <a:pt x="346" y="324"/>
                  </a:lnTo>
                  <a:lnTo>
                    <a:pt x="364" y="322"/>
                  </a:lnTo>
                  <a:lnTo>
                    <a:pt x="379" y="320"/>
                  </a:lnTo>
                  <a:lnTo>
                    <a:pt x="394" y="316"/>
                  </a:lnTo>
                  <a:lnTo>
                    <a:pt x="406" y="313"/>
                  </a:lnTo>
                  <a:lnTo>
                    <a:pt x="418" y="310"/>
                  </a:lnTo>
                  <a:lnTo>
                    <a:pt x="427" y="306"/>
                  </a:lnTo>
                  <a:lnTo>
                    <a:pt x="435" y="302"/>
                  </a:lnTo>
                  <a:lnTo>
                    <a:pt x="440" y="298"/>
                  </a:lnTo>
                  <a:lnTo>
                    <a:pt x="443" y="294"/>
                  </a:lnTo>
                  <a:lnTo>
                    <a:pt x="445" y="290"/>
                  </a:lnTo>
                  <a:lnTo>
                    <a:pt x="445" y="42"/>
                  </a:lnTo>
                  <a:lnTo>
                    <a:pt x="443" y="38"/>
                  </a:lnTo>
                  <a:lnTo>
                    <a:pt x="440" y="33"/>
                  </a:lnTo>
                  <a:lnTo>
                    <a:pt x="435" y="29"/>
                  </a:lnTo>
                  <a:lnTo>
                    <a:pt x="427" y="26"/>
                  </a:lnTo>
                  <a:lnTo>
                    <a:pt x="418" y="22"/>
                  </a:lnTo>
                  <a:lnTo>
                    <a:pt x="406" y="18"/>
                  </a:lnTo>
                  <a:lnTo>
                    <a:pt x="394" y="15"/>
                  </a:lnTo>
                  <a:lnTo>
                    <a:pt x="379" y="12"/>
                  </a:lnTo>
                  <a:lnTo>
                    <a:pt x="364" y="10"/>
                  </a:lnTo>
                  <a:lnTo>
                    <a:pt x="346" y="8"/>
                  </a:lnTo>
                  <a:lnTo>
                    <a:pt x="309" y="3"/>
                  </a:lnTo>
                  <a:lnTo>
                    <a:pt x="267" y="1"/>
                  </a:lnTo>
                  <a:lnTo>
                    <a:pt x="222" y="0"/>
                  </a:lnTo>
                  <a:close/>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sp>
          <p:nvSpPr>
            <p:cNvPr id="16953" name="Freeform 569"/>
            <p:cNvSpPr>
              <a:spLocks/>
            </p:cNvSpPr>
            <p:nvPr/>
          </p:nvSpPr>
          <p:spPr bwMode="auto">
            <a:xfrm>
              <a:off x="4157" y="1643"/>
              <a:ext cx="445" cy="41"/>
            </a:xfrm>
            <a:custGeom>
              <a:avLst/>
              <a:gdLst>
                <a:gd name="T0" fmla="*/ 0 w 445"/>
                <a:gd name="T1" fmla="*/ 0 h 41"/>
                <a:gd name="T2" fmla="*/ 1 w 445"/>
                <a:gd name="T3" fmla="*/ 4 h 41"/>
                <a:gd name="T4" fmla="*/ 5 w 445"/>
                <a:gd name="T5" fmla="*/ 9 h 41"/>
                <a:gd name="T6" fmla="*/ 10 w 445"/>
                <a:gd name="T7" fmla="*/ 12 h 41"/>
                <a:gd name="T8" fmla="*/ 18 w 445"/>
                <a:gd name="T9" fmla="*/ 16 h 41"/>
                <a:gd name="T10" fmla="*/ 27 w 445"/>
                <a:gd name="T11" fmla="*/ 19 h 41"/>
                <a:gd name="T12" fmla="*/ 39 w 445"/>
                <a:gd name="T13" fmla="*/ 23 h 41"/>
                <a:gd name="T14" fmla="*/ 51 w 445"/>
                <a:gd name="T15" fmla="*/ 26 h 41"/>
                <a:gd name="T16" fmla="*/ 66 w 445"/>
                <a:gd name="T17" fmla="*/ 29 h 41"/>
                <a:gd name="T18" fmla="*/ 81 w 445"/>
                <a:gd name="T19" fmla="*/ 31 h 41"/>
                <a:gd name="T20" fmla="*/ 99 w 445"/>
                <a:gd name="T21" fmla="*/ 34 h 41"/>
                <a:gd name="T22" fmla="*/ 136 w 445"/>
                <a:gd name="T23" fmla="*/ 38 h 41"/>
                <a:gd name="T24" fmla="*/ 177 w 445"/>
                <a:gd name="T25" fmla="*/ 40 h 41"/>
                <a:gd name="T26" fmla="*/ 222 w 445"/>
                <a:gd name="T27" fmla="*/ 41 h 41"/>
                <a:gd name="T28" fmla="*/ 267 w 445"/>
                <a:gd name="T29" fmla="*/ 40 h 41"/>
                <a:gd name="T30" fmla="*/ 309 w 445"/>
                <a:gd name="T31" fmla="*/ 38 h 41"/>
                <a:gd name="T32" fmla="*/ 346 w 445"/>
                <a:gd name="T33" fmla="*/ 34 h 41"/>
                <a:gd name="T34" fmla="*/ 364 w 445"/>
                <a:gd name="T35" fmla="*/ 31 h 41"/>
                <a:gd name="T36" fmla="*/ 379 w 445"/>
                <a:gd name="T37" fmla="*/ 29 h 41"/>
                <a:gd name="T38" fmla="*/ 394 w 445"/>
                <a:gd name="T39" fmla="*/ 26 h 41"/>
                <a:gd name="T40" fmla="*/ 406 w 445"/>
                <a:gd name="T41" fmla="*/ 23 h 41"/>
                <a:gd name="T42" fmla="*/ 418 w 445"/>
                <a:gd name="T43" fmla="*/ 19 h 41"/>
                <a:gd name="T44" fmla="*/ 427 w 445"/>
                <a:gd name="T45" fmla="*/ 16 h 41"/>
                <a:gd name="T46" fmla="*/ 435 w 445"/>
                <a:gd name="T47" fmla="*/ 12 h 41"/>
                <a:gd name="T48" fmla="*/ 440 w 445"/>
                <a:gd name="T49" fmla="*/ 9 h 41"/>
                <a:gd name="T50" fmla="*/ 443 w 445"/>
                <a:gd name="T51" fmla="*/ 4 h 41"/>
                <a:gd name="T52" fmla="*/ 445 w 445"/>
                <a:gd name="T5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5" h="41">
                  <a:moveTo>
                    <a:pt x="0" y="0"/>
                  </a:moveTo>
                  <a:lnTo>
                    <a:pt x="1" y="4"/>
                  </a:lnTo>
                  <a:lnTo>
                    <a:pt x="5" y="9"/>
                  </a:lnTo>
                  <a:lnTo>
                    <a:pt x="10" y="12"/>
                  </a:lnTo>
                  <a:lnTo>
                    <a:pt x="18" y="16"/>
                  </a:lnTo>
                  <a:lnTo>
                    <a:pt x="27" y="19"/>
                  </a:lnTo>
                  <a:lnTo>
                    <a:pt x="39" y="23"/>
                  </a:lnTo>
                  <a:lnTo>
                    <a:pt x="51" y="26"/>
                  </a:lnTo>
                  <a:lnTo>
                    <a:pt x="66" y="29"/>
                  </a:lnTo>
                  <a:lnTo>
                    <a:pt x="81" y="31"/>
                  </a:lnTo>
                  <a:lnTo>
                    <a:pt x="99" y="34"/>
                  </a:lnTo>
                  <a:lnTo>
                    <a:pt x="136" y="38"/>
                  </a:lnTo>
                  <a:lnTo>
                    <a:pt x="177" y="40"/>
                  </a:lnTo>
                  <a:lnTo>
                    <a:pt x="222" y="41"/>
                  </a:lnTo>
                  <a:lnTo>
                    <a:pt x="267" y="40"/>
                  </a:lnTo>
                  <a:lnTo>
                    <a:pt x="309" y="38"/>
                  </a:lnTo>
                  <a:lnTo>
                    <a:pt x="346" y="34"/>
                  </a:lnTo>
                  <a:lnTo>
                    <a:pt x="364" y="31"/>
                  </a:lnTo>
                  <a:lnTo>
                    <a:pt x="379" y="29"/>
                  </a:lnTo>
                  <a:lnTo>
                    <a:pt x="394" y="26"/>
                  </a:lnTo>
                  <a:lnTo>
                    <a:pt x="406" y="23"/>
                  </a:lnTo>
                  <a:lnTo>
                    <a:pt x="418" y="19"/>
                  </a:lnTo>
                  <a:lnTo>
                    <a:pt x="427" y="16"/>
                  </a:lnTo>
                  <a:lnTo>
                    <a:pt x="435" y="12"/>
                  </a:lnTo>
                  <a:lnTo>
                    <a:pt x="440" y="9"/>
                  </a:lnTo>
                  <a:lnTo>
                    <a:pt x="443" y="4"/>
                  </a:lnTo>
                  <a:lnTo>
                    <a:pt x="445" y="0"/>
                  </a:lnTo>
                </a:path>
              </a:pathLst>
            </a:custGeom>
            <a:gradFill rotWithShape="0">
              <a:gsLst>
                <a:gs pos="0">
                  <a:schemeClr val="bg1">
                    <a:gamma/>
                    <a:shade val="46275"/>
                    <a:invGamma/>
                  </a:schemeClr>
                </a:gs>
                <a:gs pos="50000">
                  <a:schemeClr val="bg1"/>
                </a:gs>
                <a:gs pos="100000">
                  <a:schemeClr val="bg1">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grpSp>
      <p:grpSp>
        <p:nvGrpSpPr>
          <p:cNvPr id="25696" name="Group 575"/>
          <p:cNvGrpSpPr>
            <a:grpSpLocks/>
          </p:cNvGrpSpPr>
          <p:nvPr/>
        </p:nvGrpSpPr>
        <p:grpSpPr bwMode="auto">
          <a:xfrm>
            <a:off x="6599238" y="2436813"/>
            <a:ext cx="706437" cy="315912"/>
            <a:chOff x="4157" y="1535"/>
            <a:chExt cx="445" cy="199"/>
          </a:xfrm>
        </p:grpSpPr>
        <p:sp>
          <p:nvSpPr>
            <p:cNvPr id="25730" name="Freeform 571"/>
            <p:cNvSpPr>
              <a:spLocks/>
            </p:cNvSpPr>
            <p:nvPr/>
          </p:nvSpPr>
          <p:spPr bwMode="auto">
            <a:xfrm>
              <a:off x="4157" y="1535"/>
              <a:ext cx="445" cy="199"/>
            </a:xfrm>
            <a:custGeom>
              <a:avLst/>
              <a:gdLst>
                <a:gd name="T0" fmla="*/ 222 w 445"/>
                <a:gd name="T1" fmla="*/ 0 h 199"/>
                <a:gd name="T2" fmla="*/ 177 w 445"/>
                <a:gd name="T3" fmla="*/ 1 h 199"/>
                <a:gd name="T4" fmla="*/ 136 w 445"/>
                <a:gd name="T5" fmla="*/ 2 h 199"/>
                <a:gd name="T6" fmla="*/ 99 w 445"/>
                <a:gd name="T7" fmla="*/ 4 h 199"/>
                <a:gd name="T8" fmla="*/ 81 w 445"/>
                <a:gd name="T9" fmla="*/ 6 h 199"/>
                <a:gd name="T10" fmla="*/ 66 w 445"/>
                <a:gd name="T11" fmla="*/ 7 h 199"/>
                <a:gd name="T12" fmla="*/ 51 w 445"/>
                <a:gd name="T13" fmla="*/ 9 h 199"/>
                <a:gd name="T14" fmla="*/ 39 w 445"/>
                <a:gd name="T15" fmla="*/ 10 h 199"/>
                <a:gd name="T16" fmla="*/ 27 w 445"/>
                <a:gd name="T17" fmla="*/ 13 h 199"/>
                <a:gd name="T18" fmla="*/ 18 w 445"/>
                <a:gd name="T19" fmla="*/ 15 h 199"/>
                <a:gd name="T20" fmla="*/ 10 w 445"/>
                <a:gd name="T21" fmla="*/ 17 h 199"/>
                <a:gd name="T22" fmla="*/ 5 w 445"/>
                <a:gd name="T23" fmla="*/ 20 h 199"/>
                <a:gd name="T24" fmla="*/ 1 w 445"/>
                <a:gd name="T25" fmla="*/ 22 h 199"/>
                <a:gd name="T26" fmla="*/ 0 w 445"/>
                <a:gd name="T27" fmla="*/ 24 h 199"/>
                <a:gd name="T28" fmla="*/ 0 w 445"/>
                <a:gd name="T29" fmla="*/ 173 h 199"/>
                <a:gd name="T30" fmla="*/ 1 w 445"/>
                <a:gd name="T31" fmla="*/ 176 h 199"/>
                <a:gd name="T32" fmla="*/ 5 w 445"/>
                <a:gd name="T33" fmla="*/ 179 h 199"/>
                <a:gd name="T34" fmla="*/ 10 w 445"/>
                <a:gd name="T35" fmla="*/ 181 h 199"/>
                <a:gd name="T36" fmla="*/ 18 w 445"/>
                <a:gd name="T37" fmla="*/ 183 h 199"/>
                <a:gd name="T38" fmla="*/ 27 w 445"/>
                <a:gd name="T39" fmla="*/ 185 h 199"/>
                <a:gd name="T40" fmla="*/ 39 w 445"/>
                <a:gd name="T41" fmla="*/ 187 h 199"/>
                <a:gd name="T42" fmla="*/ 51 w 445"/>
                <a:gd name="T43" fmla="*/ 189 h 199"/>
                <a:gd name="T44" fmla="*/ 66 w 445"/>
                <a:gd name="T45" fmla="*/ 192 h 199"/>
                <a:gd name="T46" fmla="*/ 81 w 445"/>
                <a:gd name="T47" fmla="*/ 193 h 199"/>
                <a:gd name="T48" fmla="*/ 99 w 445"/>
                <a:gd name="T49" fmla="*/ 195 h 199"/>
                <a:gd name="T50" fmla="*/ 136 w 445"/>
                <a:gd name="T51" fmla="*/ 197 h 199"/>
                <a:gd name="T52" fmla="*/ 177 w 445"/>
                <a:gd name="T53" fmla="*/ 199 h 199"/>
                <a:gd name="T54" fmla="*/ 222 w 445"/>
                <a:gd name="T55" fmla="*/ 199 h 199"/>
                <a:gd name="T56" fmla="*/ 267 w 445"/>
                <a:gd name="T57" fmla="*/ 199 h 199"/>
                <a:gd name="T58" fmla="*/ 309 w 445"/>
                <a:gd name="T59" fmla="*/ 197 h 199"/>
                <a:gd name="T60" fmla="*/ 346 w 445"/>
                <a:gd name="T61" fmla="*/ 195 h 199"/>
                <a:gd name="T62" fmla="*/ 364 w 445"/>
                <a:gd name="T63" fmla="*/ 193 h 199"/>
                <a:gd name="T64" fmla="*/ 379 w 445"/>
                <a:gd name="T65" fmla="*/ 192 h 199"/>
                <a:gd name="T66" fmla="*/ 394 w 445"/>
                <a:gd name="T67" fmla="*/ 189 h 199"/>
                <a:gd name="T68" fmla="*/ 406 w 445"/>
                <a:gd name="T69" fmla="*/ 187 h 199"/>
                <a:gd name="T70" fmla="*/ 418 w 445"/>
                <a:gd name="T71" fmla="*/ 185 h 199"/>
                <a:gd name="T72" fmla="*/ 427 w 445"/>
                <a:gd name="T73" fmla="*/ 183 h 199"/>
                <a:gd name="T74" fmla="*/ 435 w 445"/>
                <a:gd name="T75" fmla="*/ 181 h 199"/>
                <a:gd name="T76" fmla="*/ 440 w 445"/>
                <a:gd name="T77" fmla="*/ 179 h 199"/>
                <a:gd name="T78" fmla="*/ 443 w 445"/>
                <a:gd name="T79" fmla="*/ 176 h 199"/>
                <a:gd name="T80" fmla="*/ 445 w 445"/>
                <a:gd name="T81" fmla="*/ 173 h 199"/>
                <a:gd name="T82" fmla="*/ 445 w 445"/>
                <a:gd name="T83" fmla="*/ 24 h 199"/>
                <a:gd name="T84" fmla="*/ 443 w 445"/>
                <a:gd name="T85" fmla="*/ 22 h 199"/>
                <a:gd name="T86" fmla="*/ 440 w 445"/>
                <a:gd name="T87" fmla="*/ 20 h 199"/>
                <a:gd name="T88" fmla="*/ 435 w 445"/>
                <a:gd name="T89" fmla="*/ 17 h 199"/>
                <a:gd name="T90" fmla="*/ 427 w 445"/>
                <a:gd name="T91" fmla="*/ 15 h 199"/>
                <a:gd name="T92" fmla="*/ 418 w 445"/>
                <a:gd name="T93" fmla="*/ 13 h 199"/>
                <a:gd name="T94" fmla="*/ 406 w 445"/>
                <a:gd name="T95" fmla="*/ 10 h 199"/>
                <a:gd name="T96" fmla="*/ 394 w 445"/>
                <a:gd name="T97" fmla="*/ 9 h 199"/>
                <a:gd name="T98" fmla="*/ 379 w 445"/>
                <a:gd name="T99" fmla="*/ 7 h 199"/>
                <a:gd name="T100" fmla="*/ 364 w 445"/>
                <a:gd name="T101" fmla="*/ 6 h 199"/>
                <a:gd name="T102" fmla="*/ 346 w 445"/>
                <a:gd name="T103" fmla="*/ 4 h 199"/>
                <a:gd name="T104" fmla="*/ 309 w 445"/>
                <a:gd name="T105" fmla="*/ 2 h 199"/>
                <a:gd name="T106" fmla="*/ 267 w 445"/>
                <a:gd name="T107" fmla="*/ 1 h 199"/>
                <a:gd name="T108" fmla="*/ 222 w 445"/>
                <a:gd name="T109" fmla="*/ 0 h 1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199"/>
                <a:gd name="T167" fmla="*/ 445 w 445"/>
                <a:gd name="T168" fmla="*/ 199 h 1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199">
                  <a:moveTo>
                    <a:pt x="222" y="0"/>
                  </a:moveTo>
                  <a:lnTo>
                    <a:pt x="177" y="1"/>
                  </a:lnTo>
                  <a:lnTo>
                    <a:pt x="136" y="2"/>
                  </a:lnTo>
                  <a:lnTo>
                    <a:pt x="99" y="4"/>
                  </a:lnTo>
                  <a:lnTo>
                    <a:pt x="81" y="6"/>
                  </a:lnTo>
                  <a:lnTo>
                    <a:pt x="66" y="7"/>
                  </a:lnTo>
                  <a:lnTo>
                    <a:pt x="51" y="9"/>
                  </a:lnTo>
                  <a:lnTo>
                    <a:pt x="39" y="10"/>
                  </a:lnTo>
                  <a:lnTo>
                    <a:pt x="27" y="13"/>
                  </a:lnTo>
                  <a:lnTo>
                    <a:pt x="18" y="15"/>
                  </a:lnTo>
                  <a:lnTo>
                    <a:pt x="10" y="17"/>
                  </a:lnTo>
                  <a:lnTo>
                    <a:pt x="5" y="20"/>
                  </a:lnTo>
                  <a:lnTo>
                    <a:pt x="1" y="22"/>
                  </a:lnTo>
                  <a:lnTo>
                    <a:pt x="0" y="24"/>
                  </a:lnTo>
                  <a:lnTo>
                    <a:pt x="0" y="173"/>
                  </a:lnTo>
                  <a:lnTo>
                    <a:pt x="1" y="176"/>
                  </a:lnTo>
                  <a:lnTo>
                    <a:pt x="5" y="179"/>
                  </a:lnTo>
                  <a:lnTo>
                    <a:pt x="10" y="181"/>
                  </a:lnTo>
                  <a:lnTo>
                    <a:pt x="18" y="183"/>
                  </a:lnTo>
                  <a:lnTo>
                    <a:pt x="27" y="185"/>
                  </a:lnTo>
                  <a:lnTo>
                    <a:pt x="39" y="187"/>
                  </a:lnTo>
                  <a:lnTo>
                    <a:pt x="51" y="189"/>
                  </a:lnTo>
                  <a:lnTo>
                    <a:pt x="66" y="192"/>
                  </a:lnTo>
                  <a:lnTo>
                    <a:pt x="81" y="193"/>
                  </a:lnTo>
                  <a:lnTo>
                    <a:pt x="99" y="195"/>
                  </a:lnTo>
                  <a:lnTo>
                    <a:pt x="136" y="197"/>
                  </a:lnTo>
                  <a:lnTo>
                    <a:pt x="177" y="199"/>
                  </a:lnTo>
                  <a:lnTo>
                    <a:pt x="222" y="199"/>
                  </a:lnTo>
                  <a:lnTo>
                    <a:pt x="267" y="199"/>
                  </a:lnTo>
                  <a:lnTo>
                    <a:pt x="309" y="197"/>
                  </a:lnTo>
                  <a:lnTo>
                    <a:pt x="346" y="195"/>
                  </a:lnTo>
                  <a:lnTo>
                    <a:pt x="364" y="193"/>
                  </a:lnTo>
                  <a:lnTo>
                    <a:pt x="379" y="192"/>
                  </a:lnTo>
                  <a:lnTo>
                    <a:pt x="394" y="189"/>
                  </a:lnTo>
                  <a:lnTo>
                    <a:pt x="406" y="187"/>
                  </a:lnTo>
                  <a:lnTo>
                    <a:pt x="418" y="185"/>
                  </a:lnTo>
                  <a:lnTo>
                    <a:pt x="427" y="183"/>
                  </a:lnTo>
                  <a:lnTo>
                    <a:pt x="435" y="181"/>
                  </a:lnTo>
                  <a:lnTo>
                    <a:pt x="440" y="179"/>
                  </a:lnTo>
                  <a:lnTo>
                    <a:pt x="443" y="176"/>
                  </a:lnTo>
                  <a:lnTo>
                    <a:pt x="445" y="173"/>
                  </a:lnTo>
                  <a:lnTo>
                    <a:pt x="445" y="24"/>
                  </a:lnTo>
                  <a:lnTo>
                    <a:pt x="443" y="22"/>
                  </a:lnTo>
                  <a:lnTo>
                    <a:pt x="440" y="20"/>
                  </a:lnTo>
                  <a:lnTo>
                    <a:pt x="435" y="17"/>
                  </a:lnTo>
                  <a:lnTo>
                    <a:pt x="427" y="15"/>
                  </a:lnTo>
                  <a:lnTo>
                    <a:pt x="418" y="13"/>
                  </a:lnTo>
                  <a:lnTo>
                    <a:pt x="406" y="10"/>
                  </a:lnTo>
                  <a:lnTo>
                    <a:pt x="394" y="9"/>
                  </a:lnTo>
                  <a:lnTo>
                    <a:pt x="379" y="7"/>
                  </a:lnTo>
                  <a:lnTo>
                    <a:pt x="364" y="6"/>
                  </a:lnTo>
                  <a:lnTo>
                    <a:pt x="346" y="4"/>
                  </a:lnTo>
                  <a:lnTo>
                    <a:pt x="309" y="2"/>
                  </a:lnTo>
                  <a:lnTo>
                    <a:pt x="267" y="1"/>
                  </a:lnTo>
                  <a:lnTo>
                    <a:pt x="222" y="0"/>
                  </a:lnTo>
                  <a:close/>
                </a:path>
              </a:pathLst>
            </a:custGeom>
            <a:gradFill rotWithShape="0">
              <a:gsLst>
                <a:gs pos="0">
                  <a:srgbClr val="002F2F"/>
                </a:gs>
                <a:gs pos="50000">
                  <a:srgbClr val="006666"/>
                </a:gs>
                <a:gs pos="100000">
                  <a:srgbClr val="002F2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31" name="Freeform 572"/>
            <p:cNvSpPr>
              <a:spLocks/>
            </p:cNvSpPr>
            <p:nvPr/>
          </p:nvSpPr>
          <p:spPr bwMode="auto">
            <a:xfrm>
              <a:off x="4157" y="1535"/>
              <a:ext cx="445" cy="50"/>
            </a:xfrm>
            <a:custGeom>
              <a:avLst/>
              <a:gdLst>
                <a:gd name="T0" fmla="*/ 0 w 445"/>
                <a:gd name="T1" fmla="*/ 24 h 50"/>
                <a:gd name="T2" fmla="*/ 1 w 445"/>
                <a:gd name="T3" fmla="*/ 27 h 50"/>
                <a:gd name="T4" fmla="*/ 5 w 445"/>
                <a:gd name="T5" fmla="*/ 30 h 50"/>
                <a:gd name="T6" fmla="*/ 10 w 445"/>
                <a:gd name="T7" fmla="*/ 32 h 50"/>
                <a:gd name="T8" fmla="*/ 18 w 445"/>
                <a:gd name="T9" fmla="*/ 34 h 50"/>
                <a:gd name="T10" fmla="*/ 27 w 445"/>
                <a:gd name="T11" fmla="*/ 36 h 50"/>
                <a:gd name="T12" fmla="*/ 39 w 445"/>
                <a:gd name="T13" fmla="*/ 38 h 50"/>
                <a:gd name="T14" fmla="*/ 51 w 445"/>
                <a:gd name="T15" fmla="*/ 40 h 50"/>
                <a:gd name="T16" fmla="*/ 66 w 445"/>
                <a:gd name="T17" fmla="*/ 43 h 50"/>
                <a:gd name="T18" fmla="*/ 81 w 445"/>
                <a:gd name="T19" fmla="*/ 44 h 50"/>
                <a:gd name="T20" fmla="*/ 99 w 445"/>
                <a:gd name="T21" fmla="*/ 46 h 50"/>
                <a:gd name="T22" fmla="*/ 136 w 445"/>
                <a:gd name="T23" fmla="*/ 48 h 50"/>
                <a:gd name="T24" fmla="*/ 177 w 445"/>
                <a:gd name="T25" fmla="*/ 50 h 50"/>
                <a:gd name="T26" fmla="*/ 222 w 445"/>
                <a:gd name="T27" fmla="*/ 50 h 50"/>
                <a:gd name="T28" fmla="*/ 267 w 445"/>
                <a:gd name="T29" fmla="*/ 50 h 50"/>
                <a:gd name="T30" fmla="*/ 309 w 445"/>
                <a:gd name="T31" fmla="*/ 48 h 50"/>
                <a:gd name="T32" fmla="*/ 346 w 445"/>
                <a:gd name="T33" fmla="*/ 46 h 50"/>
                <a:gd name="T34" fmla="*/ 364 w 445"/>
                <a:gd name="T35" fmla="*/ 44 h 50"/>
                <a:gd name="T36" fmla="*/ 379 w 445"/>
                <a:gd name="T37" fmla="*/ 43 h 50"/>
                <a:gd name="T38" fmla="*/ 394 w 445"/>
                <a:gd name="T39" fmla="*/ 40 h 50"/>
                <a:gd name="T40" fmla="*/ 406 w 445"/>
                <a:gd name="T41" fmla="*/ 38 h 50"/>
                <a:gd name="T42" fmla="*/ 418 w 445"/>
                <a:gd name="T43" fmla="*/ 36 h 50"/>
                <a:gd name="T44" fmla="*/ 427 w 445"/>
                <a:gd name="T45" fmla="*/ 34 h 50"/>
                <a:gd name="T46" fmla="*/ 435 w 445"/>
                <a:gd name="T47" fmla="*/ 32 h 50"/>
                <a:gd name="T48" fmla="*/ 440 w 445"/>
                <a:gd name="T49" fmla="*/ 30 h 50"/>
                <a:gd name="T50" fmla="*/ 443 w 445"/>
                <a:gd name="T51" fmla="*/ 27 h 50"/>
                <a:gd name="T52" fmla="*/ 445 w 445"/>
                <a:gd name="T53" fmla="*/ 24 h 50"/>
                <a:gd name="T54" fmla="*/ 443 w 445"/>
                <a:gd name="T55" fmla="*/ 22 h 50"/>
                <a:gd name="T56" fmla="*/ 440 w 445"/>
                <a:gd name="T57" fmla="*/ 20 h 50"/>
                <a:gd name="T58" fmla="*/ 435 w 445"/>
                <a:gd name="T59" fmla="*/ 17 h 50"/>
                <a:gd name="T60" fmla="*/ 427 w 445"/>
                <a:gd name="T61" fmla="*/ 15 h 50"/>
                <a:gd name="T62" fmla="*/ 418 w 445"/>
                <a:gd name="T63" fmla="*/ 13 h 50"/>
                <a:gd name="T64" fmla="*/ 406 w 445"/>
                <a:gd name="T65" fmla="*/ 10 h 50"/>
                <a:gd name="T66" fmla="*/ 394 w 445"/>
                <a:gd name="T67" fmla="*/ 9 h 50"/>
                <a:gd name="T68" fmla="*/ 379 w 445"/>
                <a:gd name="T69" fmla="*/ 7 h 50"/>
                <a:gd name="T70" fmla="*/ 364 w 445"/>
                <a:gd name="T71" fmla="*/ 6 h 50"/>
                <a:gd name="T72" fmla="*/ 346 w 445"/>
                <a:gd name="T73" fmla="*/ 4 h 50"/>
                <a:gd name="T74" fmla="*/ 309 w 445"/>
                <a:gd name="T75" fmla="*/ 2 h 50"/>
                <a:gd name="T76" fmla="*/ 267 w 445"/>
                <a:gd name="T77" fmla="*/ 1 h 50"/>
                <a:gd name="T78" fmla="*/ 222 w 445"/>
                <a:gd name="T79" fmla="*/ 0 h 50"/>
                <a:gd name="T80" fmla="*/ 177 w 445"/>
                <a:gd name="T81" fmla="*/ 1 h 50"/>
                <a:gd name="T82" fmla="*/ 136 w 445"/>
                <a:gd name="T83" fmla="*/ 2 h 50"/>
                <a:gd name="T84" fmla="*/ 99 w 445"/>
                <a:gd name="T85" fmla="*/ 4 h 50"/>
                <a:gd name="T86" fmla="*/ 81 w 445"/>
                <a:gd name="T87" fmla="*/ 6 h 50"/>
                <a:gd name="T88" fmla="*/ 66 w 445"/>
                <a:gd name="T89" fmla="*/ 7 h 50"/>
                <a:gd name="T90" fmla="*/ 51 w 445"/>
                <a:gd name="T91" fmla="*/ 9 h 50"/>
                <a:gd name="T92" fmla="*/ 39 w 445"/>
                <a:gd name="T93" fmla="*/ 10 h 50"/>
                <a:gd name="T94" fmla="*/ 27 w 445"/>
                <a:gd name="T95" fmla="*/ 13 h 50"/>
                <a:gd name="T96" fmla="*/ 18 w 445"/>
                <a:gd name="T97" fmla="*/ 15 h 50"/>
                <a:gd name="T98" fmla="*/ 10 w 445"/>
                <a:gd name="T99" fmla="*/ 17 h 50"/>
                <a:gd name="T100" fmla="*/ 5 w 445"/>
                <a:gd name="T101" fmla="*/ 20 h 50"/>
                <a:gd name="T102" fmla="*/ 1 w 445"/>
                <a:gd name="T103" fmla="*/ 22 h 50"/>
                <a:gd name="T104" fmla="*/ 0 w 445"/>
                <a:gd name="T105" fmla="*/ 24 h 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5"/>
                <a:gd name="T160" fmla="*/ 0 h 50"/>
                <a:gd name="T161" fmla="*/ 445 w 445"/>
                <a:gd name="T162" fmla="*/ 50 h 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5" h="50">
                  <a:moveTo>
                    <a:pt x="0" y="24"/>
                  </a:moveTo>
                  <a:lnTo>
                    <a:pt x="1" y="27"/>
                  </a:lnTo>
                  <a:lnTo>
                    <a:pt x="5" y="30"/>
                  </a:lnTo>
                  <a:lnTo>
                    <a:pt x="10" y="32"/>
                  </a:lnTo>
                  <a:lnTo>
                    <a:pt x="18" y="34"/>
                  </a:lnTo>
                  <a:lnTo>
                    <a:pt x="27" y="36"/>
                  </a:lnTo>
                  <a:lnTo>
                    <a:pt x="39" y="38"/>
                  </a:lnTo>
                  <a:lnTo>
                    <a:pt x="51" y="40"/>
                  </a:lnTo>
                  <a:lnTo>
                    <a:pt x="66" y="43"/>
                  </a:lnTo>
                  <a:lnTo>
                    <a:pt x="81" y="44"/>
                  </a:lnTo>
                  <a:lnTo>
                    <a:pt x="99" y="46"/>
                  </a:lnTo>
                  <a:lnTo>
                    <a:pt x="136" y="48"/>
                  </a:lnTo>
                  <a:lnTo>
                    <a:pt x="177" y="50"/>
                  </a:lnTo>
                  <a:lnTo>
                    <a:pt x="222" y="50"/>
                  </a:lnTo>
                  <a:lnTo>
                    <a:pt x="267" y="50"/>
                  </a:lnTo>
                  <a:lnTo>
                    <a:pt x="309" y="48"/>
                  </a:lnTo>
                  <a:lnTo>
                    <a:pt x="346" y="46"/>
                  </a:lnTo>
                  <a:lnTo>
                    <a:pt x="364" y="44"/>
                  </a:lnTo>
                  <a:lnTo>
                    <a:pt x="379" y="43"/>
                  </a:lnTo>
                  <a:lnTo>
                    <a:pt x="394" y="40"/>
                  </a:lnTo>
                  <a:lnTo>
                    <a:pt x="406" y="38"/>
                  </a:lnTo>
                  <a:lnTo>
                    <a:pt x="418" y="36"/>
                  </a:lnTo>
                  <a:lnTo>
                    <a:pt x="427" y="34"/>
                  </a:lnTo>
                  <a:lnTo>
                    <a:pt x="435" y="32"/>
                  </a:lnTo>
                  <a:lnTo>
                    <a:pt x="440" y="30"/>
                  </a:lnTo>
                  <a:lnTo>
                    <a:pt x="443" y="27"/>
                  </a:lnTo>
                  <a:lnTo>
                    <a:pt x="445" y="24"/>
                  </a:lnTo>
                  <a:lnTo>
                    <a:pt x="443" y="22"/>
                  </a:lnTo>
                  <a:lnTo>
                    <a:pt x="440" y="20"/>
                  </a:lnTo>
                  <a:lnTo>
                    <a:pt x="435" y="17"/>
                  </a:lnTo>
                  <a:lnTo>
                    <a:pt x="427" y="15"/>
                  </a:lnTo>
                  <a:lnTo>
                    <a:pt x="418" y="13"/>
                  </a:lnTo>
                  <a:lnTo>
                    <a:pt x="406" y="10"/>
                  </a:lnTo>
                  <a:lnTo>
                    <a:pt x="394" y="9"/>
                  </a:lnTo>
                  <a:lnTo>
                    <a:pt x="379" y="7"/>
                  </a:lnTo>
                  <a:lnTo>
                    <a:pt x="364" y="6"/>
                  </a:lnTo>
                  <a:lnTo>
                    <a:pt x="346" y="4"/>
                  </a:lnTo>
                  <a:lnTo>
                    <a:pt x="309" y="2"/>
                  </a:lnTo>
                  <a:lnTo>
                    <a:pt x="267" y="1"/>
                  </a:lnTo>
                  <a:lnTo>
                    <a:pt x="222" y="0"/>
                  </a:lnTo>
                  <a:lnTo>
                    <a:pt x="177" y="1"/>
                  </a:lnTo>
                  <a:lnTo>
                    <a:pt x="136" y="2"/>
                  </a:lnTo>
                  <a:lnTo>
                    <a:pt x="99" y="4"/>
                  </a:lnTo>
                  <a:lnTo>
                    <a:pt x="81" y="6"/>
                  </a:lnTo>
                  <a:lnTo>
                    <a:pt x="66" y="7"/>
                  </a:lnTo>
                  <a:lnTo>
                    <a:pt x="51" y="9"/>
                  </a:lnTo>
                  <a:lnTo>
                    <a:pt x="39" y="10"/>
                  </a:lnTo>
                  <a:lnTo>
                    <a:pt x="27" y="13"/>
                  </a:lnTo>
                  <a:lnTo>
                    <a:pt x="18" y="15"/>
                  </a:lnTo>
                  <a:lnTo>
                    <a:pt x="10" y="17"/>
                  </a:lnTo>
                  <a:lnTo>
                    <a:pt x="5" y="20"/>
                  </a:lnTo>
                  <a:lnTo>
                    <a:pt x="1" y="22"/>
                  </a:lnTo>
                  <a:lnTo>
                    <a:pt x="0" y="24"/>
                  </a:lnTo>
                  <a:close/>
                </a:path>
              </a:pathLst>
            </a:custGeom>
            <a:gradFill rotWithShape="0">
              <a:gsLst>
                <a:gs pos="0">
                  <a:srgbClr val="002F2F"/>
                </a:gs>
                <a:gs pos="50000">
                  <a:srgbClr val="006666"/>
                </a:gs>
                <a:gs pos="100000">
                  <a:srgbClr val="002F2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32" name="Freeform 573"/>
            <p:cNvSpPr>
              <a:spLocks/>
            </p:cNvSpPr>
            <p:nvPr/>
          </p:nvSpPr>
          <p:spPr bwMode="auto">
            <a:xfrm>
              <a:off x="4157" y="1535"/>
              <a:ext cx="445" cy="199"/>
            </a:xfrm>
            <a:custGeom>
              <a:avLst/>
              <a:gdLst>
                <a:gd name="T0" fmla="*/ 222 w 445"/>
                <a:gd name="T1" fmla="*/ 0 h 199"/>
                <a:gd name="T2" fmla="*/ 177 w 445"/>
                <a:gd name="T3" fmla="*/ 1 h 199"/>
                <a:gd name="T4" fmla="*/ 136 w 445"/>
                <a:gd name="T5" fmla="*/ 2 h 199"/>
                <a:gd name="T6" fmla="*/ 99 w 445"/>
                <a:gd name="T7" fmla="*/ 4 h 199"/>
                <a:gd name="T8" fmla="*/ 81 w 445"/>
                <a:gd name="T9" fmla="*/ 6 h 199"/>
                <a:gd name="T10" fmla="*/ 66 w 445"/>
                <a:gd name="T11" fmla="*/ 7 h 199"/>
                <a:gd name="T12" fmla="*/ 51 w 445"/>
                <a:gd name="T13" fmla="*/ 9 h 199"/>
                <a:gd name="T14" fmla="*/ 39 w 445"/>
                <a:gd name="T15" fmla="*/ 10 h 199"/>
                <a:gd name="T16" fmla="*/ 27 w 445"/>
                <a:gd name="T17" fmla="*/ 13 h 199"/>
                <a:gd name="T18" fmla="*/ 18 w 445"/>
                <a:gd name="T19" fmla="*/ 15 h 199"/>
                <a:gd name="T20" fmla="*/ 10 w 445"/>
                <a:gd name="T21" fmla="*/ 17 h 199"/>
                <a:gd name="T22" fmla="*/ 5 w 445"/>
                <a:gd name="T23" fmla="*/ 20 h 199"/>
                <a:gd name="T24" fmla="*/ 1 w 445"/>
                <a:gd name="T25" fmla="*/ 22 h 199"/>
                <a:gd name="T26" fmla="*/ 0 w 445"/>
                <a:gd name="T27" fmla="*/ 24 h 199"/>
                <a:gd name="T28" fmla="*/ 0 w 445"/>
                <a:gd name="T29" fmla="*/ 173 h 199"/>
                <a:gd name="T30" fmla="*/ 1 w 445"/>
                <a:gd name="T31" fmla="*/ 176 h 199"/>
                <a:gd name="T32" fmla="*/ 5 w 445"/>
                <a:gd name="T33" fmla="*/ 179 h 199"/>
                <a:gd name="T34" fmla="*/ 10 w 445"/>
                <a:gd name="T35" fmla="*/ 181 h 199"/>
                <a:gd name="T36" fmla="*/ 18 w 445"/>
                <a:gd name="T37" fmla="*/ 183 h 199"/>
                <a:gd name="T38" fmla="*/ 27 w 445"/>
                <a:gd name="T39" fmla="*/ 185 h 199"/>
                <a:gd name="T40" fmla="*/ 39 w 445"/>
                <a:gd name="T41" fmla="*/ 187 h 199"/>
                <a:gd name="T42" fmla="*/ 51 w 445"/>
                <a:gd name="T43" fmla="*/ 189 h 199"/>
                <a:gd name="T44" fmla="*/ 66 w 445"/>
                <a:gd name="T45" fmla="*/ 192 h 199"/>
                <a:gd name="T46" fmla="*/ 81 w 445"/>
                <a:gd name="T47" fmla="*/ 193 h 199"/>
                <a:gd name="T48" fmla="*/ 99 w 445"/>
                <a:gd name="T49" fmla="*/ 195 h 199"/>
                <a:gd name="T50" fmla="*/ 136 w 445"/>
                <a:gd name="T51" fmla="*/ 197 h 199"/>
                <a:gd name="T52" fmla="*/ 177 w 445"/>
                <a:gd name="T53" fmla="*/ 199 h 199"/>
                <a:gd name="T54" fmla="*/ 222 w 445"/>
                <a:gd name="T55" fmla="*/ 199 h 199"/>
                <a:gd name="T56" fmla="*/ 267 w 445"/>
                <a:gd name="T57" fmla="*/ 199 h 199"/>
                <a:gd name="T58" fmla="*/ 309 w 445"/>
                <a:gd name="T59" fmla="*/ 197 h 199"/>
                <a:gd name="T60" fmla="*/ 346 w 445"/>
                <a:gd name="T61" fmla="*/ 195 h 199"/>
                <a:gd name="T62" fmla="*/ 364 w 445"/>
                <a:gd name="T63" fmla="*/ 193 h 199"/>
                <a:gd name="T64" fmla="*/ 379 w 445"/>
                <a:gd name="T65" fmla="*/ 192 h 199"/>
                <a:gd name="T66" fmla="*/ 394 w 445"/>
                <a:gd name="T67" fmla="*/ 189 h 199"/>
                <a:gd name="T68" fmla="*/ 406 w 445"/>
                <a:gd name="T69" fmla="*/ 187 h 199"/>
                <a:gd name="T70" fmla="*/ 418 w 445"/>
                <a:gd name="T71" fmla="*/ 185 h 199"/>
                <a:gd name="T72" fmla="*/ 427 w 445"/>
                <a:gd name="T73" fmla="*/ 183 h 199"/>
                <a:gd name="T74" fmla="*/ 435 w 445"/>
                <a:gd name="T75" fmla="*/ 181 h 199"/>
                <a:gd name="T76" fmla="*/ 440 w 445"/>
                <a:gd name="T77" fmla="*/ 179 h 199"/>
                <a:gd name="T78" fmla="*/ 443 w 445"/>
                <a:gd name="T79" fmla="*/ 176 h 199"/>
                <a:gd name="T80" fmla="*/ 445 w 445"/>
                <a:gd name="T81" fmla="*/ 173 h 199"/>
                <a:gd name="T82" fmla="*/ 445 w 445"/>
                <a:gd name="T83" fmla="*/ 24 h 199"/>
                <a:gd name="T84" fmla="*/ 443 w 445"/>
                <a:gd name="T85" fmla="*/ 22 h 199"/>
                <a:gd name="T86" fmla="*/ 440 w 445"/>
                <a:gd name="T87" fmla="*/ 20 h 199"/>
                <a:gd name="T88" fmla="*/ 435 w 445"/>
                <a:gd name="T89" fmla="*/ 17 h 199"/>
                <a:gd name="T90" fmla="*/ 427 w 445"/>
                <a:gd name="T91" fmla="*/ 15 h 199"/>
                <a:gd name="T92" fmla="*/ 418 w 445"/>
                <a:gd name="T93" fmla="*/ 13 h 199"/>
                <a:gd name="T94" fmla="*/ 406 w 445"/>
                <a:gd name="T95" fmla="*/ 10 h 199"/>
                <a:gd name="T96" fmla="*/ 394 w 445"/>
                <a:gd name="T97" fmla="*/ 9 h 199"/>
                <a:gd name="T98" fmla="*/ 379 w 445"/>
                <a:gd name="T99" fmla="*/ 7 h 199"/>
                <a:gd name="T100" fmla="*/ 364 w 445"/>
                <a:gd name="T101" fmla="*/ 6 h 199"/>
                <a:gd name="T102" fmla="*/ 346 w 445"/>
                <a:gd name="T103" fmla="*/ 4 h 199"/>
                <a:gd name="T104" fmla="*/ 309 w 445"/>
                <a:gd name="T105" fmla="*/ 2 h 199"/>
                <a:gd name="T106" fmla="*/ 267 w 445"/>
                <a:gd name="T107" fmla="*/ 1 h 199"/>
                <a:gd name="T108" fmla="*/ 222 w 445"/>
                <a:gd name="T109" fmla="*/ 0 h 1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199"/>
                <a:gd name="T167" fmla="*/ 445 w 445"/>
                <a:gd name="T168" fmla="*/ 199 h 1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199">
                  <a:moveTo>
                    <a:pt x="222" y="0"/>
                  </a:moveTo>
                  <a:lnTo>
                    <a:pt x="177" y="1"/>
                  </a:lnTo>
                  <a:lnTo>
                    <a:pt x="136" y="2"/>
                  </a:lnTo>
                  <a:lnTo>
                    <a:pt x="99" y="4"/>
                  </a:lnTo>
                  <a:lnTo>
                    <a:pt x="81" y="6"/>
                  </a:lnTo>
                  <a:lnTo>
                    <a:pt x="66" y="7"/>
                  </a:lnTo>
                  <a:lnTo>
                    <a:pt x="51" y="9"/>
                  </a:lnTo>
                  <a:lnTo>
                    <a:pt x="39" y="10"/>
                  </a:lnTo>
                  <a:lnTo>
                    <a:pt x="27" y="13"/>
                  </a:lnTo>
                  <a:lnTo>
                    <a:pt x="18" y="15"/>
                  </a:lnTo>
                  <a:lnTo>
                    <a:pt x="10" y="17"/>
                  </a:lnTo>
                  <a:lnTo>
                    <a:pt x="5" y="20"/>
                  </a:lnTo>
                  <a:lnTo>
                    <a:pt x="1" y="22"/>
                  </a:lnTo>
                  <a:lnTo>
                    <a:pt x="0" y="24"/>
                  </a:lnTo>
                  <a:lnTo>
                    <a:pt x="0" y="173"/>
                  </a:lnTo>
                  <a:lnTo>
                    <a:pt x="1" y="176"/>
                  </a:lnTo>
                  <a:lnTo>
                    <a:pt x="5" y="179"/>
                  </a:lnTo>
                  <a:lnTo>
                    <a:pt x="10" y="181"/>
                  </a:lnTo>
                  <a:lnTo>
                    <a:pt x="18" y="183"/>
                  </a:lnTo>
                  <a:lnTo>
                    <a:pt x="27" y="185"/>
                  </a:lnTo>
                  <a:lnTo>
                    <a:pt x="39" y="187"/>
                  </a:lnTo>
                  <a:lnTo>
                    <a:pt x="51" y="189"/>
                  </a:lnTo>
                  <a:lnTo>
                    <a:pt x="66" y="192"/>
                  </a:lnTo>
                  <a:lnTo>
                    <a:pt x="81" y="193"/>
                  </a:lnTo>
                  <a:lnTo>
                    <a:pt x="99" y="195"/>
                  </a:lnTo>
                  <a:lnTo>
                    <a:pt x="136" y="197"/>
                  </a:lnTo>
                  <a:lnTo>
                    <a:pt x="177" y="199"/>
                  </a:lnTo>
                  <a:lnTo>
                    <a:pt x="222" y="199"/>
                  </a:lnTo>
                  <a:lnTo>
                    <a:pt x="267" y="199"/>
                  </a:lnTo>
                  <a:lnTo>
                    <a:pt x="309" y="197"/>
                  </a:lnTo>
                  <a:lnTo>
                    <a:pt x="346" y="195"/>
                  </a:lnTo>
                  <a:lnTo>
                    <a:pt x="364" y="193"/>
                  </a:lnTo>
                  <a:lnTo>
                    <a:pt x="379" y="192"/>
                  </a:lnTo>
                  <a:lnTo>
                    <a:pt x="394" y="189"/>
                  </a:lnTo>
                  <a:lnTo>
                    <a:pt x="406" y="187"/>
                  </a:lnTo>
                  <a:lnTo>
                    <a:pt x="418" y="185"/>
                  </a:lnTo>
                  <a:lnTo>
                    <a:pt x="427" y="183"/>
                  </a:lnTo>
                  <a:lnTo>
                    <a:pt x="435" y="181"/>
                  </a:lnTo>
                  <a:lnTo>
                    <a:pt x="440" y="179"/>
                  </a:lnTo>
                  <a:lnTo>
                    <a:pt x="443" y="176"/>
                  </a:lnTo>
                  <a:lnTo>
                    <a:pt x="445" y="173"/>
                  </a:lnTo>
                  <a:lnTo>
                    <a:pt x="445" y="24"/>
                  </a:lnTo>
                  <a:lnTo>
                    <a:pt x="443" y="22"/>
                  </a:lnTo>
                  <a:lnTo>
                    <a:pt x="440" y="20"/>
                  </a:lnTo>
                  <a:lnTo>
                    <a:pt x="435" y="17"/>
                  </a:lnTo>
                  <a:lnTo>
                    <a:pt x="427" y="15"/>
                  </a:lnTo>
                  <a:lnTo>
                    <a:pt x="418" y="13"/>
                  </a:lnTo>
                  <a:lnTo>
                    <a:pt x="406" y="10"/>
                  </a:lnTo>
                  <a:lnTo>
                    <a:pt x="394" y="9"/>
                  </a:lnTo>
                  <a:lnTo>
                    <a:pt x="379" y="7"/>
                  </a:lnTo>
                  <a:lnTo>
                    <a:pt x="364" y="6"/>
                  </a:lnTo>
                  <a:lnTo>
                    <a:pt x="346" y="4"/>
                  </a:lnTo>
                  <a:lnTo>
                    <a:pt x="309" y="2"/>
                  </a:lnTo>
                  <a:lnTo>
                    <a:pt x="267" y="1"/>
                  </a:lnTo>
                  <a:lnTo>
                    <a:pt x="222" y="0"/>
                  </a:lnTo>
                  <a:close/>
                </a:path>
              </a:pathLst>
            </a:custGeom>
            <a:gradFill rotWithShape="0">
              <a:gsLst>
                <a:gs pos="0">
                  <a:srgbClr val="002F2F"/>
                </a:gs>
                <a:gs pos="50000">
                  <a:srgbClr val="006666"/>
                </a:gs>
                <a:gs pos="100000">
                  <a:srgbClr val="002F2F"/>
                </a:gs>
              </a:gsLst>
              <a:lin ang="0" scaled="1"/>
            </a:gradFill>
            <a:ln w="12700">
              <a:solidFill>
                <a:srgbClr val="000000"/>
              </a:solidFill>
              <a:round/>
              <a:headEnd/>
              <a:tailEnd/>
            </a:ln>
          </p:spPr>
          <p:txBody>
            <a:bodyPr/>
            <a:lstStyle/>
            <a:p>
              <a:endParaRPr lang="zh-CN" altLang="en-US">
                <a:solidFill>
                  <a:prstClr val="black"/>
                </a:solidFill>
              </a:endParaRPr>
            </a:p>
          </p:txBody>
        </p:sp>
        <p:sp>
          <p:nvSpPr>
            <p:cNvPr id="25733" name="Freeform 574"/>
            <p:cNvSpPr>
              <a:spLocks/>
            </p:cNvSpPr>
            <p:nvPr/>
          </p:nvSpPr>
          <p:spPr bwMode="auto">
            <a:xfrm>
              <a:off x="4157" y="1559"/>
              <a:ext cx="445" cy="26"/>
            </a:xfrm>
            <a:custGeom>
              <a:avLst/>
              <a:gdLst>
                <a:gd name="T0" fmla="*/ 0 w 445"/>
                <a:gd name="T1" fmla="*/ 0 h 26"/>
                <a:gd name="T2" fmla="*/ 1 w 445"/>
                <a:gd name="T3" fmla="*/ 3 h 26"/>
                <a:gd name="T4" fmla="*/ 5 w 445"/>
                <a:gd name="T5" fmla="*/ 6 h 26"/>
                <a:gd name="T6" fmla="*/ 10 w 445"/>
                <a:gd name="T7" fmla="*/ 8 h 26"/>
                <a:gd name="T8" fmla="*/ 18 w 445"/>
                <a:gd name="T9" fmla="*/ 10 h 26"/>
                <a:gd name="T10" fmla="*/ 27 w 445"/>
                <a:gd name="T11" fmla="*/ 12 h 26"/>
                <a:gd name="T12" fmla="*/ 39 w 445"/>
                <a:gd name="T13" fmla="*/ 14 h 26"/>
                <a:gd name="T14" fmla="*/ 51 w 445"/>
                <a:gd name="T15" fmla="*/ 16 h 26"/>
                <a:gd name="T16" fmla="*/ 66 w 445"/>
                <a:gd name="T17" fmla="*/ 19 h 26"/>
                <a:gd name="T18" fmla="*/ 81 w 445"/>
                <a:gd name="T19" fmla="*/ 20 h 26"/>
                <a:gd name="T20" fmla="*/ 99 w 445"/>
                <a:gd name="T21" fmla="*/ 22 h 26"/>
                <a:gd name="T22" fmla="*/ 136 w 445"/>
                <a:gd name="T23" fmla="*/ 24 h 26"/>
                <a:gd name="T24" fmla="*/ 177 w 445"/>
                <a:gd name="T25" fmla="*/ 26 h 26"/>
                <a:gd name="T26" fmla="*/ 222 w 445"/>
                <a:gd name="T27" fmla="*/ 26 h 26"/>
                <a:gd name="T28" fmla="*/ 267 w 445"/>
                <a:gd name="T29" fmla="*/ 26 h 26"/>
                <a:gd name="T30" fmla="*/ 309 w 445"/>
                <a:gd name="T31" fmla="*/ 24 h 26"/>
                <a:gd name="T32" fmla="*/ 346 w 445"/>
                <a:gd name="T33" fmla="*/ 22 h 26"/>
                <a:gd name="T34" fmla="*/ 364 w 445"/>
                <a:gd name="T35" fmla="*/ 20 h 26"/>
                <a:gd name="T36" fmla="*/ 379 w 445"/>
                <a:gd name="T37" fmla="*/ 19 h 26"/>
                <a:gd name="T38" fmla="*/ 394 w 445"/>
                <a:gd name="T39" fmla="*/ 16 h 26"/>
                <a:gd name="T40" fmla="*/ 406 w 445"/>
                <a:gd name="T41" fmla="*/ 14 h 26"/>
                <a:gd name="T42" fmla="*/ 418 w 445"/>
                <a:gd name="T43" fmla="*/ 12 h 26"/>
                <a:gd name="T44" fmla="*/ 427 w 445"/>
                <a:gd name="T45" fmla="*/ 10 h 26"/>
                <a:gd name="T46" fmla="*/ 435 w 445"/>
                <a:gd name="T47" fmla="*/ 8 h 26"/>
                <a:gd name="T48" fmla="*/ 440 w 445"/>
                <a:gd name="T49" fmla="*/ 6 h 26"/>
                <a:gd name="T50" fmla="*/ 443 w 445"/>
                <a:gd name="T51" fmla="*/ 3 h 26"/>
                <a:gd name="T52" fmla="*/ 445 w 445"/>
                <a:gd name="T53" fmla="*/ 0 h 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5"/>
                <a:gd name="T82" fmla="*/ 0 h 26"/>
                <a:gd name="T83" fmla="*/ 445 w 445"/>
                <a:gd name="T84" fmla="*/ 26 h 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5" h="26">
                  <a:moveTo>
                    <a:pt x="0" y="0"/>
                  </a:moveTo>
                  <a:lnTo>
                    <a:pt x="1" y="3"/>
                  </a:lnTo>
                  <a:lnTo>
                    <a:pt x="5" y="6"/>
                  </a:lnTo>
                  <a:lnTo>
                    <a:pt x="10" y="8"/>
                  </a:lnTo>
                  <a:lnTo>
                    <a:pt x="18" y="10"/>
                  </a:lnTo>
                  <a:lnTo>
                    <a:pt x="27" y="12"/>
                  </a:lnTo>
                  <a:lnTo>
                    <a:pt x="39" y="14"/>
                  </a:lnTo>
                  <a:lnTo>
                    <a:pt x="51" y="16"/>
                  </a:lnTo>
                  <a:lnTo>
                    <a:pt x="66" y="19"/>
                  </a:lnTo>
                  <a:lnTo>
                    <a:pt x="81" y="20"/>
                  </a:lnTo>
                  <a:lnTo>
                    <a:pt x="99" y="22"/>
                  </a:lnTo>
                  <a:lnTo>
                    <a:pt x="136" y="24"/>
                  </a:lnTo>
                  <a:lnTo>
                    <a:pt x="177" y="26"/>
                  </a:lnTo>
                  <a:lnTo>
                    <a:pt x="222" y="26"/>
                  </a:lnTo>
                  <a:lnTo>
                    <a:pt x="267" y="26"/>
                  </a:lnTo>
                  <a:lnTo>
                    <a:pt x="309" y="24"/>
                  </a:lnTo>
                  <a:lnTo>
                    <a:pt x="346" y="22"/>
                  </a:lnTo>
                  <a:lnTo>
                    <a:pt x="364" y="20"/>
                  </a:lnTo>
                  <a:lnTo>
                    <a:pt x="379" y="19"/>
                  </a:lnTo>
                  <a:lnTo>
                    <a:pt x="394" y="16"/>
                  </a:lnTo>
                  <a:lnTo>
                    <a:pt x="406" y="14"/>
                  </a:lnTo>
                  <a:lnTo>
                    <a:pt x="418" y="12"/>
                  </a:lnTo>
                  <a:lnTo>
                    <a:pt x="427" y="10"/>
                  </a:lnTo>
                  <a:lnTo>
                    <a:pt x="435" y="8"/>
                  </a:lnTo>
                  <a:lnTo>
                    <a:pt x="440" y="6"/>
                  </a:lnTo>
                  <a:lnTo>
                    <a:pt x="443" y="3"/>
                  </a:lnTo>
                  <a:lnTo>
                    <a:pt x="445" y="0"/>
                  </a:lnTo>
                </a:path>
              </a:pathLst>
            </a:custGeom>
            <a:gradFill rotWithShape="0">
              <a:gsLst>
                <a:gs pos="0">
                  <a:srgbClr val="002F2F"/>
                </a:gs>
                <a:gs pos="50000">
                  <a:srgbClr val="006666"/>
                </a:gs>
                <a:gs pos="100000">
                  <a:srgbClr val="002F2F"/>
                </a:gs>
              </a:gsLst>
              <a:lin ang="0" scaled="1"/>
            </a:gradFill>
            <a:ln w="12700">
              <a:solidFill>
                <a:srgbClr val="000000"/>
              </a:solidFill>
              <a:round/>
              <a:headEnd/>
              <a:tailEnd/>
            </a:ln>
          </p:spPr>
          <p:txBody>
            <a:bodyPr/>
            <a:lstStyle/>
            <a:p>
              <a:endParaRPr lang="zh-CN" altLang="en-US">
                <a:solidFill>
                  <a:prstClr val="black"/>
                </a:solidFill>
              </a:endParaRPr>
            </a:p>
          </p:txBody>
        </p:sp>
      </p:grpSp>
      <p:grpSp>
        <p:nvGrpSpPr>
          <p:cNvPr id="25697" name="Group 580"/>
          <p:cNvGrpSpPr>
            <a:grpSpLocks/>
          </p:cNvGrpSpPr>
          <p:nvPr/>
        </p:nvGrpSpPr>
        <p:grpSpPr bwMode="auto">
          <a:xfrm>
            <a:off x="6599238" y="2208213"/>
            <a:ext cx="706437" cy="314325"/>
            <a:chOff x="4157" y="1391"/>
            <a:chExt cx="445" cy="198"/>
          </a:xfrm>
        </p:grpSpPr>
        <p:sp>
          <p:nvSpPr>
            <p:cNvPr id="25726" name="Freeform 576"/>
            <p:cNvSpPr>
              <a:spLocks/>
            </p:cNvSpPr>
            <p:nvPr/>
          </p:nvSpPr>
          <p:spPr bwMode="auto">
            <a:xfrm>
              <a:off x="4157" y="1391"/>
              <a:ext cx="445" cy="198"/>
            </a:xfrm>
            <a:custGeom>
              <a:avLst/>
              <a:gdLst>
                <a:gd name="T0" fmla="*/ 222 w 445"/>
                <a:gd name="T1" fmla="*/ 0 h 198"/>
                <a:gd name="T2" fmla="*/ 177 w 445"/>
                <a:gd name="T3" fmla="*/ 1 h 198"/>
                <a:gd name="T4" fmla="*/ 136 w 445"/>
                <a:gd name="T5" fmla="*/ 2 h 198"/>
                <a:gd name="T6" fmla="*/ 99 w 445"/>
                <a:gd name="T7" fmla="*/ 4 h 198"/>
                <a:gd name="T8" fmla="*/ 81 w 445"/>
                <a:gd name="T9" fmla="*/ 7 h 198"/>
                <a:gd name="T10" fmla="*/ 66 w 445"/>
                <a:gd name="T11" fmla="*/ 8 h 198"/>
                <a:gd name="T12" fmla="*/ 51 w 445"/>
                <a:gd name="T13" fmla="*/ 10 h 198"/>
                <a:gd name="T14" fmla="*/ 39 w 445"/>
                <a:gd name="T15" fmla="*/ 12 h 198"/>
                <a:gd name="T16" fmla="*/ 27 w 445"/>
                <a:gd name="T17" fmla="*/ 14 h 198"/>
                <a:gd name="T18" fmla="*/ 18 w 445"/>
                <a:gd name="T19" fmla="*/ 16 h 198"/>
                <a:gd name="T20" fmla="*/ 10 w 445"/>
                <a:gd name="T21" fmla="*/ 18 h 198"/>
                <a:gd name="T22" fmla="*/ 5 w 445"/>
                <a:gd name="T23" fmla="*/ 20 h 198"/>
                <a:gd name="T24" fmla="*/ 1 w 445"/>
                <a:gd name="T25" fmla="*/ 24 h 198"/>
                <a:gd name="T26" fmla="*/ 0 w 445"/>
                <a:gd name="T27" fmla="*/ 26 h 198"/>
                <a:gd name="T28" fmla="*/ 0 w 445"/>
                <a:gd name="T29" fmla="*/ 174 h 198"/>
                <a:gd name="T30" fmla="*/ 1 w 445"/>
                <a:gd name="T31" fmla="*/ 176 h 198"/>
                <a:gd name="T32" fmla="*/ 5 w 445"/>
                <a:gd name="T33" fmla="*/ 179 h 198"/>
                <a:gd name="T34" fmla="*/ 10 w 445"/>
                <a:gd name="T35" fmla="*/ 181 h 198"/>
                <a:gd name="T36" fmla="*/ 18 w 445"/>
                <a:gd name="T37" fmla="*/ 183 h 198"/>
                <a:gd name="T38" fmla="*/ 27 w 445"/>
                <a:gd name="T39" fmla="*/ 186 h 198"/>
                <a:gd name="T40" fmla="*/ 39 w 445"/>
                <a:gd name="T41" fmla="*/ 188 h 198"/>
                <a:gd name="T42" fmla="*/ 51 w 445"/>
                <a:gd name="T43" fmla="*/ 190 h 198"/>
                <a:gd name="T44" fmla="*/ 66 w 445"/>
                <a:gd name="T45" fmla="*/ 191 h 198"/>
                <a:gd name="T46" fmla="*/ 81 w 445"/>
                <a:gd name="T47" fmla="*/ 193 h 198"/>
                <a:gd name="T48" fmla="*/ 99 w 445"/>
                <a:gd name="T49" fmla="*/ 194 h 198"/>
                <a:gd name="T50" fmla="*/ 136 w 445"/>
                <a:gd name="T51" fmla="*/ 196 h 198"/>
                <a:gd name="T52" fmla="*/ 177 w 445"/>
                <a:gd name="T53" fmla="*/ 198 h 198"/>
                <a:gd name="T54" fmla="*/ 222 w 445"/>
                <a:gd name="T55" fmla="*/ 198 h 198"/>
                <a:gd name="T56" fmla="*/ 267 w 445"/>
                <a:gd name="T57" fmla="*/ 198 h 198"/>
                <a:gd name="T58" fmla="*/ 309 w 445"/>
                <a:gd name="T59" fmla="*/ 196 h 198"/>
                <a:gd name="T60" fmla="*/ 346 w 445"/>
                <a:gd name="T61" fmla="*/ 194 h 198"/>
                <a:gd name="T62" fmla="*/ 364 w 445"/>
                <a:gd name="T63" fmla="*/ 193 h 198"/>
                <a:gd name="T64" fmla="*/ 379 w 445"/>
                <a:gd name="T65" fmla="*/ 191 h 198"/>
                <a:gd name="T66" fmla="*/ 394 w 445"/>
                <a:gd name="T67" fmla="*/ 190 h 198"/>
                <a:gd name="T68" fmla="*/ 406 w 445"/>
                <a:gd name="T69" fmla="*/ 188 h 198"/>
                <a:gd name="T70" fmla="*/ 418 w 445"/>
                <a:gd name="T71" fmla="*/ 186 h 198"/>
                <a:gd name="T72" fmla="*/ 427 w 445"/>
                <a:gd name="T73" fmla="*/ 183 h 198"/>
                <a:gd name="T74" fmla="*/ 435 w 445"/>
                <a:gd name="T75" fmla="*/ 181 h 198"/>
                <a:gd name="T76" fmla="*/ 440 w 445"/>
                <a:gd name="T77" fmla="*/ 179 h 198"/>
                <a:gd name="T78" fmla="*/ 443 w 445"/>
                <a:gd name="T79" fmla="*/ 176 h 198"/>
                <a:gd name="T80" fmla="*/ 445 w 445"/>
                <a:gd name="T81" fmla="*/ 174 h 198"/>
                <a:gd name="T82" fmla="*/ 445 w 445"/>
                <a:gd name="T83" fmla="*/ 26 h 198"/>
                <a:gd name="T84" fmla="*/ 443 w 445"/>
                <a:gd name="T85" fmla="*/ 24 h 198"/>
                <a:gd name="T86" fmla="*/ 440 w 445"/>
                <a:gd name="T87" fmla="*/ 20 h 198"/>
                <a:gd name="T88" fmla="*/ 435 w 445"/>
                <a:gd name="T89" fmla="*/ 18 h 198"/>
                <a:gd name="T90" fmla="*/ 427 w 445"/>
                <a:gd name="T91" fmla="*/ 16 h 198"/>
                <a:gd name="T92" fmla="*/ 418 w 445"/>
                <a:gd name="T93" fmla="*/ 14 h 198"/>
                <a:gd name="T94" fmla="*/ 406 w 445"/>
                <a:gd name="T95" fmla="*/ 12 h 198"/>
                <a:gd name="T96" fmla="*/ 394 w 445"/>
                <a:gd name="T97" fmla="*/ 10 h 198"/>
                <a:gd name="T98" fmla="*/ 379 w 445"/>
                <a:gd name="T99" fmla="*/ 8 h 198"/>
                <a:gd name="T100" fmla="*/ 364 w 445"/>
                <a:gd name="T101" fmla="*/ 7 h 198"/>
                <a:gd name="T102" fmla="*/ 346 w 445"/>
                <a:gd name="T103" fmla="*/ 4 h 198"/>
                <a:gd name="T104" fmla="*/ 309 w 445"/>
                <a:gd name="T105" fmla="*/ 2 h 198"/>
                <a:gd name="T106" fmla="*/ 267 w 445"/>
                <a:gd name="T107" fmla="*/ 1 h 198"/>
                <a:gd name="T108" fmla="*/ 222 w 445"/>
                <a:gd name="T109" fmla="*/ 0 h 1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198"/>
                <a:gd name="T167" fmla="*/ 445 w 445"/>
                <a:gd name="T168" fmla="*/ 198 h 1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198">
                  <a:moveTo>
                    <a:pt x="222" y="0"/>
                  </a:moveTo>
                  <a:lnTo>
                    <a:pt x="177" y="1"/>
                  </a:lnTo>
                  <a:lnTo>
                    <a:pt x="136" y="2"/>
                  </a:lnTo>
                  <a:lnTo>
                    <a:pt x="99" y="4"/>
                  </a:lnTo>
                  <a:lnTo>
                    <a:pt x="81" y="7"/>
                  </a:lnTo>
                  <a:lnTo>
                    <a:pt x="66" y="8"/>
                  </a:lnTo>
                  <a:lnTo>
                    <a:pt x="51" y="10"/>
                  </a:lnTo>
                  <a:lnTo>
                    <a:pt x="39" y="12"/>
                  </a:lnTo>
                  <a:lnTo>
                    <a:pt x="27" y="14"/>
                  </a:lnTo>
                  <a:lnTo>
                    <a:pt x="18" y="16"/>
                  </a:lnTo>
                  <a:lnTo>
                    <a:pt x="10" y="18"/>
                  </a:lnTo>
                  <a:lnTo>
                    <a:pt x="5" y="20"/>
                  </a:lnTo>
                  <a:lnTo>
                    <a:pt x="1" y="24"/>
                  </a:lnTo>
                  <a:lnTo>
                    <a:pt x="0" y="26"/>
                  </a:lnTo>
                  <a:lnTo>
                    <a:pt x="0" y="174"/>
                  </a:lnTo>
                  <a:lnTo>
                    <a:pt x="1" y="176"/>
                  </a:lnTo>
                  <a:lnTo>
                    <a:pt x="5" y="179"/>
                  </a:lnTo>
                  <a:lnTo>
                    <a:pt x="10" y="181"/>
                  </a:lnTo>
                  <a:lnTo>
                    <a:pt x="18" y="183"/>
                  </a:lnTo>
                  <a:lnTo>
                    <a:pt x="27" y="186"/>
                  </a:lnTo>
                  <a:lnTo>
                    <a:pt x="39" y="188"/>
                  </a:lnTo>
                  <a:lnTo>
                    <a:pt x="51" y="190"/>
                  </a:lnTo>
                  <a:lnTo>
                    <a:pt x="66" y="191"/>
                  </a:lnTo>
                  <a:lnTo>
                    <a:pt x="81" y="193"/>
                  </a:lnTo>
                  <a:lnTo>
                    <a:pt x="99" y="194"/>
                  </a:lnTo>
                  <a:lnTo>
                    <a:pt x="136" y="196"/>
                  </a:lnTo>
                  <a:lnTo>
                    <a:pt x="177" y="198"/>
                  </a:lnTo>
                  <a:lnTo>
                    <a:pt x="222" y="198"/>
                  </a:lnTo>
                  <a:lnTo>
                    <a:pt x="267" y="198"/>
                  </a:lnTo>
                  <a:lnTo>
                    <a:pt x="309" y="196"/>
                  </a:lnTo>
                  <a:lnTo>
                    <a:pt x="346" y="194"/>
                  </a:lnTo>
                  <a:lnTo>
                    <a:pt x="364" y="193"/>
                  </a:lnTo>
                  <a:lnTo>
                    <a:pt x="379" y="191"/>
                  </a:lnTo>
                  <a:lnTo>
                    <a:pt x="394" y="190"/>
                  </a:lnTo>
                  <a:lnTo>
                    <a:pt x="406" y="188"/>
                  </a:lnTo>
                  <a:lnTo>
                    <a:pt x="418" y="186"/>
                  </a:lnTo>
                  <a:lnTo>
                    <a:pt x="427" y="183"/>
                  </a:lnTo>
                  <a:lnTo>
                    <a:pt x="435" y="181"/>
                  </a:lnTo>
                  <a:lnTo>
                    <a:pt x="440" y="179"/>
                  </a:lnTo>
                  <a:lnTo>
                    <a:pt x="443" y="176"/>
                  </a:lnTo>
                  <a:lnTo>
                    <a:pt x="445" y="174"/>
                  </a:lnTo>
                  <a:lnTo>
                    <a:pt x="445" y="26"/>
                  </a:lnTo>
                  <a:lnTo>
                    <a:pt x="443" y="24"/>
                  </a:lnTo>
                  <a:lnTo>
                    <a:pt x="440" y="20"/>
                  </a:lnTo>
                  <a:lnTo>
                    <a:pt x="435" y="18"/>
                  </a:lnTo>
                  <a:lnTo>
                    <a:pt x="427" y="16"/>
                  </a:lnTo>
                  <a:lnTo>
                    <a:pt x="418" y="14"/>
                  </a:lnTo>
                  <a:lnTo>
                    <a:pt x="406" y="12"/>
                  </a:lnTo>
                  <a:lnTo>
                    <a:pt x="394" y="10"/>
                  </a:lnTo>
                  <a:lnTo>
                    <a:pt x="379" y="8"/>
                  </a:lnTo>
                  <a:lnTo>
                    <a:pt x="364" y="7"/>
                  </a:lnTo>
                  <a:lnTo>
                    <a:pt x="346" y="4"/>
                  </a:lnTo>
                  <a:lnTo>
                    <a:pt x="309" y="2"/>
                  </a:lnTo>
                  <a:lnTo>
                    <a:pt x="267" y="1"/>
                  </a:lnTo>
                  <a:lnTo>
                    <a:pt x="222" y="0"/>
                  </a:lnTo>
                  <a:close/>
                </a:path>
              </a:pathLst>
            </a:custGeom>
            <a:gradFill rotWithShape="0">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27" name="Freeform 577"/>
            <p:cNvSpPr>
              <a:spLocks/>
            </p:cNvSpPr>
            <p:nvPr/>
          </p:nvSpPr>
          <p:spPr bwMode="auto">
            <a:xfrm>
              <a:off x="4157" y="1391"/>
              <a:ext cx="445" cy="51"/>
            </a:xfrm>
            <a:custGeom>
              <a:avLst/>
              <a:gdLst>
                <a:gd name="T0" fmla="*/ 0 w 445"/>
                <a:gd name="T1" fmla="*/ 26 h 51"/>
                <a:gd name="T2" fmla="*/ 1 w 445"/>
                <a:gd name="T3" fmla="*/ 28 h 51"/>
                <a:gd name="T4" fmla="*/ 5 w 445"/>
                <a:gd name="T5" fmla="*/ 30 h 51"/>
                <a:gd name="T6" fmla="*/ 10 w 445"/>
                <a:gd name="T7" fmla="*/ 33 h 51"/>
                <a:gd name="T8" fmla="*/ 18 w 445"/>
                <a:gd name="T9" fmla="*/ 36 h 51"/>
                <a:gd name="T10" fmla="*/ 27 w 445"/>
                <a:gd name="T11" fmla="*/ 38 h 51"/>
                <a:gd name="T12" fmla="*/ 39 w 445"/>
                <a:gd name="T13" fmla="*/ 40 h 51"/>
                <a:gd name="T14" fmla="*/ 51 w 445"/>
                <a:gd name="T15" fmla="*/ 41 h 51"/>
                <a:gd name="T16" fmla="*/ 66 w 445"/>
                <a:gd name="T17" fmla="*/ 43 h 51"/>
                <a:gd name="T18" fmla="*/ 81 w 445"/>
                <a:gd name="T19" fmla="*/ 45 h 51"/>
                <a:gd name="T20" fmla="*/ 99 w 445"/>
                <a:gd name="T21" fmla="*/ 46 h 51"/>
                <a:gd name="T22" fmla="*/ 136 w 445"/>
                <a:gd name="T23" fmla="*/ 48 h 51"/>
                <a:gd name="T24" fmla="*/ 177 w 445"/>
                <a:gd name="T25" fmla="*/ 51 h 51"/>
                <a:gd name="T26" fmla="*/ 222 w 445"/>
                <a:gd name="T27" fmla="*/ 51 h 51"/>
                <a:gd name="T28" fmla="*/ 267 w 445"/>
                <a:gd name="T29" fmla="*/ 51 h 51"/>
                <a:gd name="T30" fmla="*/ 309 w 445"/>
                <a:gd name="T31" fmla="*/ 48 h 51"/>
                <a:gd name="T32" fmla="*/ 346 w 445"/>
                <a:gd name="T33" fmla="*/ 46 h 51"/>
                <a:gd name="T34" fmla="*/ 364 w 445"/>
                <a:gd name="T35" fmla="*/ 45 h 51"/>
                <a:gd name="T36" fmla="*/ 379 w 445"/>
                <a:gd name="T37" fmla="*/ 43 h 51"/>
                <a:gd name="T38" fmla="*/ 394 w 445"/>
                <a:gd name="T39" fmla="*/ 41 h 51"/>
                <a:gd name="T40" fmla="*/ 406 w 445"/>
                <a:gd name="T41" fmla="*/ 40 h 51"/>
                <a:gd name="T42" fmla="*/ 418 w 445"/>
                <a:gd name="T43" fmla="*/ 38 h 51"/>
                <a:gd name="T44" fmla="*/ 427 w 445"/>
                <a:gd name="T45" fmla="*/ 36 h 51"/>
                <a:gd name="T46" fmla="*/ 435 w 445"/>
                <a:gd name="T47" fmla="*/ 33 h 51"/>
                <a:gd name="T48" fmla="*/ 440 w 445"/>
                <a:gd name="T49" fmla="*/ 30 h 51"/>
                <a:gd name="T50" fmla="*/ 443 w 445"/>
                <a:gd name="T51" fmla="*/ 28 h 51"/>
                <a:gd name="T52" fmla="*/ 445 w 445"/>
                <a:gd name="T53" fmla="*/ 26 h 51"/>
                <a:gd name="T54" fmla="*/ 443 w 445"/>
                <a:gd name="T55" fmla="*/ 24 h 51"/>
                <a:gd name="T56" fmla="*/ 440 w 445"/>
                <a:gd name="T57" fmla="*/ 20 h 51"/>
                <a:gd name="T58" fmla="*/ 435 w 445"/>
                <a:gd name="T59" fmla="*/ 18 h 51"/>
                <a:gd name="T60" fmla="*/ 427 w 445"/>
                <a:gd name="T61" fmla="*/ 16 h 51"/>
                <a:gd name="T62" fmla="*/ 418 w 445"/>
                <a:gd name="T63" fmla="*/ 14 h 51"/>
                <a:gd name="T64" fmla="*/ 406 w 445"/>
                <a:gd name="T65" fmla="*/ 12 h 51"/>
                <a:gd name="T66" fmla="*/ 394 w 445"/>
                <a:gd name="T67" fmla="*/ 10 h 51"/>
                <a:gd name="T68" fmla="*/ 379 w 445"/>
                <a:gd name="T69" fmla="*/ 8 h 51"/>
                <a:gd name="T70" fmla="*/ 364 w 445"/>
                <a:gd name="T71" fmla="*/ 7 h 51"/>
                <a:gd name="T72" fmla="*/ 346 w 445"/>
                <a:gd name="T73" fmla="*/ 4 h 51"/>
                <a:gd name="T74" fmla="*/ 309 w 445"/>
                <a:gd name="T75" fmla="*/ 2 h 51"/>
                <a:gd name="T76" fmla="*/ 267 w 445"/>
                <a:gd name="T77" fmla="*/ 1 h 51"/>
                <a:gd name="T78" fmla="*/ 222 w 445"/>
                <a:gd name="T79" fmla="*/ 0 h 51"/>
                <a:gd name="T80" fmla="*/ 177 w 445"/>
                <a:gd name="T81" fmla="*/ 1 h 51"/>
                <a:gd name="T82" fmla="*/ 136 w 445"/>
                <a:gd name="T83" fmla="*/ 2 h 51"/>
                <a:gd name="T84" fmla="*/ 99 w 445"/>
                <a:gd name="T85" fmla="*/ 4 h 51"/>
                <a:gd name="T86" fmla="*/ 81 w 445"/>
                <a:gd name="T87" fmla="*/ 7 h 51"/>
                <a:gd name="T88" fmla="*/ 66 w 445"/>
                <a:gd name="T89" fmla="*/ 8 h 51"/>
                <a:gd name="T90" fmla="*/ 51 w 445"/>
                <a:gd name="T91" fmla="*/ 10 h 51"/>
                <a:gd name="T92" fmla="*/ 39 w 445"/>
                <a:gd name="T93" fmla="*/ 12 h 51"/>
                <a:gd name="T94" fmla="*/ 27 w 445"/>
                <a:gd name="T95" fmla="*/ 14 h 51"/>
                <a:gd name="T96" fmla="*/ 18 w 445"/>
                <a:gd name="T97" fmla="*/ 16 h 51"/>
                <a:gd name="T98" fmla="*/ 10 w 445"/>
                <a:gd name="T99" fmla="*/ 18 h 51"/>
                <a:gd name="T100" fmla="*/ 5 w 445"/>
                <a:gd name="T101" fmla="*/ 20 h 51"/>
                <a:gd name="T102" fmla="*/ 1 w 445"/>
                <a:gd name="T103" fmla="*/ 24 h 51"/>
                <a:gd name="T104" fmla="*/ 0 w 445"/>
                <a:gd name="T105" fmla="*/ 26 h 5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45"/>
                <a:gd name="T160" fmla="*/ 0 h 51"/>
                <a:gd name="T161" fmla="*/ 445 w 445"/>
                <a:gd name="T162" fmla="*/ 51 h 5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45" h="51">
                  <a:moveTo>
                    <a:pt x="0" y="26"/>
                  </a:moveTo>
                  <a:lnTo>
                    <a:pt x="1" y="28"/>
                  </a:lnTo>
                  <a:lnTo>
                    <a:pt x="5" y="30"/>
                  </a:lnTo>
                  <a:lnTo>
                    <a:pt x="10" y="33"/>
                  </a:lnTo>
                  <a:lnTo>
                    <a:pt x="18" y="36"/>
                  </a:lnTo>
                  <a:lnTo>
                    <a:pt x="27" y="38"/>
                  </a:lnTo>
                  <a:lnTo>
                    <a:pt x="39" y="40"/>
                  </a:lnTo>
                  <a:lnTo>
                    <a:pt x="51" y="41"/>
                  </a:lnTo>
                  <a:lnTo>
                    <a:pt x="66" y="43"/>
                  </a:lnTo>
                  <a:lnTo>
                    <a:pt x="81" y="45"/>
                  </a:lnTo>
                  <a:lnTo>
                    <a:pt x="99" y="46"/>
                  </a:lnTo>
                  <a:lnTo>
                    <a:pt x="136" y="48"/>
                  </a:lnTo>
                  <a:lnTo>
                    <a:pt x="177" y="51"/>
                  </a:lnTo>
                  <a:lnTo>
                    <a:pt x="222" y="51"/>
                  </a:lnTo>
                  <a:lnTo>
                    <a:pt x="267" y="51"/>
                  </a:lnTo>
                  <a:lnTo>
                    <a:pt x="309" y="48"/>
                  </a:lnTo>
                  <a:lnTo>
                    <a:pt x="346" y="46"/>
                  </a:lnTo>
                  <a:lnTo>
                    <a:pt x="364" y="45"/>
                  </a:lnTo>
                  <a:lnTo>
                    <a:pt x="379" y="43"/>
                  </a:lnTo>
                  <a:lnTo>
                    <a:pt x="394" y="41"/>
                  </a:lnTo>
                  <a:lnTo>
                    <a:pt x="406" y="40"/>
                  </a:lnTo>
                  <a:lnTo>
                    <a:pt x="418" y="38"/>
                  </a:lnTo>
                  <a:lnTo>
                    <a:pt x="427" y="36"/>
                  </a:lnTo>
                  <a:lnTo>
                    <a:pt x="435" y="33"/>
                  </a:lnTo>
                  <a:lnTo>
                    <a:pt x="440" y="30"/>
                  </a:lnTo>
                  <a:lnTo>
                    <a:pt x="443" y="28"/>
                  </a:lnTo>
                  <a:lnTo>
                    <a:pt x="445" y="26"/>
                  </a:lnTo>
                  <a:lnTo>
                    <a:pt x="443" y="24"/>
                  </a:lnTo>
                  <a:lnTo>
                    <a:pt x="440" y="20"/>
                  </a:lnTo>
                  <a:lnTo>
                    <a:pt x="435" y="18"/>
                  </a:lnTo>
                  <a:lnTo>
                    <a:pt x="427" y="16"/>
                  </a:lnTo>
                  <a:lnTo>
                    <a:pt x="418" y="14"/>
                  </a:lnTo>
                  <a:lnTo>
                    <a:pt x="406" y="12"/>
                  </a:lnTo>
                  <a:lnTo>
                    <a:pt x="394" y="10"/>
                  </a:lnTo>
                  <a:lnTo>
                    <a:pt x="379" y="8"/>
                  </a:lnTo>
                  <a:lnTo>
                    <a:pt x="364" y="7"/>
                  </a:lnTo>
                  <a:lnTo>
                    <a:pt x="346" y="4"/>
                  </a:lnTo>
                  <a:lnTo>
                    <a:pt x="309" y="2"/>
                  </a:lnTo>
                  <a:lnTo>
                    <a:pt x="267" y="1"/>
                  </a:lnTo>
                  <a:lnTo>
                    <a:pt x="222" y="0"/>
                  </a:lnTo>
                  <a:lnTo>
                    <a:pt x="177" y="1"/>
                  </a:lnTo>
                  <a:lnTo>
                    <a:pt x="136" y="2"/>
                  </a:lnTo>
                  <a:lnTo>
                    <a:pt x="99" y="4"/>
                  </a:lnTo>
                  <a:lnTo>
                    <a:pt x="81" y="7"/>
                  </a:lnTo>
                  <a:lnTo>
                    <a:pt x="66" y="8"/>
                  </a:lnTo>
                  <a:lnTo>
                    <a:pt x="51" y="10"/>
                  </a:lnTo>
                  <a:lnTo>
                    <a:pt x="39" y="12"/>
                  </a:lnTo>
                  <a:lnTo>
                    <a:pt x="27" y="14"/>
                  </a:lnTo>
                  <a:lnTo>
                    <a:pt x="18" y="16"/>
                  </a:lnTo>
                  <a:lnTo>
                    <a:pt x="10" y="18"/>
                  </a:lnTo>
                  <a:lnTo>
                    <a:pt x="5" y="20"/>
                  </a:lnTo>
                  <a:lnTo>
                    <a:pt x="1" y="24"/>
                  </a:lnTo>
                  <a:lnTo>
                    <a:pt x="0" y="26"/>
                  </a:lnTo>
                  <a:close/>
                </a:path>
              </a:pathLst>
            </a:custGeom>
            <a:gradFill rotWithShape="0">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28" name="Freeform 578"/>
            <p:cNvSpPr>
              <a:spLocks/>
            </p:cNvSpPr>
            <p:nvPr/>
          </p:nvSpPr>
          <p:spPr bwMode="auto">
            <a:xfrm>
              <a:off x="4157" y="1391"/>
              <a:ext cx="445" cy="198"/>
            </a:xfrm>
            <a:custGeom>
              <a:avLst/>
              <a:gdLst>
                <a:gd name="T0" fmla="*/ 222 w 445"/>
                <a:gd name="T1" fmla="*/ 0 h 198"/>
                <a:gd name="T2" fmla="*/ 177 w 445"/>
                <a:gd name="T3" fmla="*/ 1 h 198"/>
                <a:gd name="T4" fmla="*/ 136 w 445"/>
                <a:gd name="T5" fmla="*/ 2 h 198"/>
                <a:gd name="T6" fmla="*/ 99 w 445"/>
                <a:gd name="T7" fmla="*/ 4 h 198"/>
                <a:gd name="T8" fmla="*/ 81 w 445"/>
                <a:gd name="T9" fmla="*/ 7 h 198"/>
                <a:gd name="T10" fmla="*/ 66 w 445"/>
                <a:gd name="T11" fmla="*/ 8 h 198"/>
                <a:gd name="T12" fmla="*/ 51 w 445"/>
                <a:gd name="T13" fmla="*/ 10 h 198"/>
                <a:gd name="T14" fmla="*/ 39 w 445"/>
                <a:gd name="T15" fmla="*/ 12 h 198"/>
                <a:gd name="T16" fmla="*/ 27 w 445"/>
                <a:gd name="T17" fmla="*/ 14 h 198"/>
                <a:gd name="T18" fmla="*/ 18 w 445"/>
                <a:gd name="T19" fmla="*/ 16 h 198"/>
                <a:gd name="T20" fmla="*/ 10 w 445"/>
                <a:gd name="T21" fmla="*/ 18 h 198"/>
                <a:gd name="T22" fmla="*/ 5 w 445"/>
                <a:gd name="T23" fmla="*/ 20 h 198"/>
                <a:gd name="T24" fmla="*/ 1 w 445"/>
                <a:gd name="T25" fmla="*/ 24 h 198"/>
                <a:gd name="T26" fmla="*/ 0 w 445"/>
                <a:gd name="T27" fmla="*/ 26 h 198"/>
                <a:gd name="T28" fmla="*/ 0 w 445"/>
                <a:gd name="T29" fmla="*/ 174 h 198"/>
                <a:gd name="T30" fmla="*/ 1 w 445"/>
                <a:gd name="T31" fmla="*/ 176 h 198"/>
                <a:gd name="T32" fmla="*/ 5 w 445"/>
                <a:gd name="T33" fmla="*/ 179 h 198"/>
                <a:gd name="T34" fmla="*/ 10 w 445"/>
                <a:gd name="T35" fmla="*/ 181 h 198"/>
                <a:gd name="T36" fmla="*/ 18 w 445"/>
                <a:gd name="T37" fmla="*/ 183 h 198"/>
                <a:gd name="T38" fmla="*/ 27 w 445"/>
                <a:gd name="T39" fmla="*/ 186 h 198"/>
                <a:gd name="T40" fmla="*/ 39 w 445"/>
                <a:gd name="T41" fmla="*/ 188 h 198"/>
                <a:gd name="T42" fmla="*/ 51 w 445"/>
                <a:gd name="T43" fmla="*/ 190 h 198"/>
                <a:gd name="T44" fmla="*/ 66 w 445"/>
                <a:gd name="T45" fmla="*/ 191 h 198"/>
                <a:gd name="T46" fmla="*/ 81 w 445"/>
                <a:gd name="T47" fmla="*/ 193 h 198"/>
                <a:gd name="T48" fmla="*/ 99 w 445"/>
                <a:gd name="T49" fmla="*/ 194 h 198"/>
                <a:gd name="T50" fmla="*/ 136 w 445"/>
                <a:gd name="T51" fmla="*/ 196 h 198"/>
                <a:gd name="T52" fmla="*/ 177 w 445"/>
                <a:gd name="T53" fmla="*/ 198 h 198"/>
                <a:gd name="T54" fmla="*/ 222 w 445"/>
                <a:gd name="T55" fmla="*/ 198 h 198"/>
                <a:gd name="T56" fmla="*/ 267 w 445"/>
                <a:gd name="T57" fmla="*/ 198 h 198"/>
                <a:gd name="T58" fmla="*/ 309 w 445"/>
                <a:gd name="T59" fmla="*/ 196 h 198"/>
                <a:gd name="T60" fmla="*/ 346 w 445"/>
                <a:gd name="T61" fmla="*/ 194 h 198"/>
                <a:gd name="T62" fmla="*/ 364 w 445"/>
                <a:gd name="T63" fmla="*/ 193 h 198"/>
                <a:gd name="T64" fmla="*/ 379 w 445"/>
                <a:gd name="T65" fmla="*/ 191 h 198"/>
                <a:gd name="T66" fmla="*/ 394 w 445"/>
                <a:gd name="T67" fmla="*/ 190 h 198"/>
                <a:gd name="T68" fmla="*/ 406 w 445"/>
                <a:gd name="T69" fmla="*/ 188 h 198"/>
                <a:gd name="T70" fmla="*/ 418 w 445"/>
                <a:gd name="T71" fmla="*/ 186 h 198"/>
                <a:gd name="T72" fmla="*/ 427 w 445"/>
                <a:gd name="T73" fmla="*/ 183 h 198"/>
                <a:gd name="T74" fmla="*/ 435 w 445"/>
                <a:gd name="T75" fmla="*/ 181 h 198"/>
                <a:gd name="T76" fmla="*/ 440 w 445"/>
                <a:gd name="T77" fmla="*/ 179 h 198"/>
                <a:gd name="T78" fmla="*/ 443 w 445"/>
                <a:gd name="T79" fmla="*/ 176 h 198"/>
                <a:gd name="T80" fmla="*/ 445 w 445"/>
                <a:gd name="T81" fmla="*/ 174 h 198"/>
                <a:gd name="T82" fmla="*/ 445 w 445"/>
                <a:gd name="T83" fmla="*/ 26 h 198"/>
                <a:gd name="T84" fmla="*/ 443 w 445"/>
                <a:gd name="T85" fmla="*/ 24 h 198"/>
                <a:gd name="T86" fmla="*/ 440 w 445"/>
                <a:gd name="T87" fmla="*/ 20 h 198"/>
                <a:gd name="T88" fmla="*/ 435 w 445"/>
                <a:gd name="T89" fmla="*/ 18 h 198"/>
                <a:gd name="T90" fmla="*/ 427 w 445"/>
                <a:gd name="T91" fmla="*/ 16 h 198"/>
                <a:gd name="T92" fmla="*/ 418 w 445"/>
                <a:gd name="T93" fmla="*/ 14 h 198"/>
                <a:gd name="T94" fmla="*/ 406 w 445"/>
                <a:gd name="T95" fmla="*/ 12 h 198"/>
                <a:gd name="T96" fmla="*/ 394 w 445"/>
                <a:gd name="T97" fmla="*/ 10 h 198"/>
                <a:gd name="T98" fmla="*/ 379 w 445"/>
                <a:gd name="T99" fmla="*/ 8 h 198"/>
                <a:gd name="T100" fmla="*/ 364 w 445"/>
                <a:gd name="T101" fmla="*/ 7 h 198"/>
                <a:gd name="T102" fmla="*/ 346 w 445"/>
                <a:gd name="T103" fmla="*/ 4 h 198"/>
                <a:gd name="T104" fmla="*/ 309 w 445"/>
                <a:gd name="T105" fmla="*/ 2 h 198"/>
                <a:gd name="T106" fmla="*/ 267 w 445"/>
                <a:gd name="T107" fmla="*/ 1 h 198"/>
                <a:gd name="T108" fmla="*/ 222 w 445"/>
                <a:gd name="T109" fmla="*/ 0 h 1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5"/>
                <a:gd name="T166" fmla="*/ 0 h 198"/>
                <a:gd name="T167" fmla="*/ 445 w 445"/>
                <a:gd name="T168" fmla="*/ 198 h 1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5" h="198">
                  <a:moveTo>
                    <a:pt x="222" y="0"/>
                  </a:moveTo>
                  <a:lnTo>
                    <a:pt x="177" y="1"/>
                  </a:lnTo>
                  <a:lnTo>
                    <a:pt x="136" y="2"/>
                  </a:lnTo>
                  <a:lnTo>
                    <a:pt x="99" y="4"/>
                  </a:lnTo>
                  <a:lnTo>
                    <a:pt x="81" y="7"/>
                  </a:lnTo>
                  <a:lnTo>
                    <a:pt x="66" y="8"/>
                  </a:lnTo>
                  <a:lnTo>
                    <a:pt x="51" y="10"/>
                  </a:lnTo>
                  <a:lnTo>
                    <a:pt x="39" y="12"/>
                  </a:lnTo>
                  <a:lnTo>
                    <a:pt x="27" y="14"/>
                  </a:lnTo>
                  <a:lnTo>
                    <a:pt x="18" y="16"/>
                  </a:lnTo>
                  <a:lnTo>
                    <a:pt x="10" y="18"/>
                  </a:lnTo>
                  <a:lnTo>
                    <a:pt x="5" y="20"/>
                  </a:lnTo>
                  <a:lnTo>
                    <a:pt x="1" y="24"/>
                  </a:lnTo>
                  <a:lnTo>
                    <a:pt x="0" y="26"/>
                  </a:lnTo>
                  <a:lnTo>
                    <a:pt x="0" y="174"/>
                  </a:lnTo>
                  <a:lnTo>
                    <a:pt x="1" y="176"/>
                  </a:lnTo>
                  <a:lnTo>
                    <a:pt x="5" y="179"/>
                  </a:lnTo>
                  <a:lnTo>
                    <a:pt x="10" y="181"/>
                  </a:lnTo>
                  <a:lnTo>
                    <a:pt x="18" y="183"/>
                  </a:lnTo>
                  <a:lnTo>
                    <a:pt x="27" y="186"/>
                  </a:lnTo>
                  <a:lnTo>
                    <a:pt x="39" y="188"/>
                  </a:lnTo>
                  <a:lnTo>
                    <a:pt x="51" y="190"/>
                  </a:lnTo>
                  <a:lnTo>
                    <a:pt x="66" y="191"/>
                  </a:lnTo>
                  <a:lnTo>
                    <a:pt x="81" y="193"/>
                  </a:lnTo>
                  <a:lnTo>
                    <a:pt x="99" y="194"/>
                  </a:lnTo>
                  <a:lnTo>
                    <a:pt x="136" y="196"/>
                  </a:lnTo>
                  <a:lnTo>
                    <a:pt x="177" y="198"/>
                  </a:lnTo>
                  <a:lnTo>
                    <a:pt x="222" y="198"/>
                  </a:lnTo>
                  <a:lnTo>
                    <a:pt x="267" y="198"/>
                  </a:lnTo>
                  <a:lnTo>
                    <a:pt x="309" y="196"/>
                  </a:lnTo>
                  <a:lnTo>
                    <a:pt x="346" y="194"/>
                  </a:lnTo>
                  <a:lnTo>
                    <a:pt x="364" y="193"/>
                  </a:lnTo>
                  <a:lnTo>
                    <a:pt x="379" y="191"/>
                  </a:lnTo>
                  <a:lnTo>
                    <a:pt x="394" y="190"/>
                  </a:lnTo>
                  <a:lnTo>
                    <a:pt x="406" y="188"/>
                  </a:lnTo>
                  <a:lnTo>
                    <a:pt x="418" y="186"/>
                  </a:lnTo>
                  <a:lnTo>
                    <a:pt x="427" y="183"/>
                  </a:lnTo>
                  <a:lnTo>
                    <a:pt x="435" y="181"/>
                  </a:lnTo>
                  <a:lnTo>
                    <a:pt x="440" y="179"/>
                  </a:lnTo>
                  <a:lnTo>
                    <a:pt x="443" y="176"/>
                  </a:lnTo>
                  <a:lnTo>
                    <a:pt x="445" y="174"/>
                  </a:lnTo>
                  <a:lnTo>
                    <a:pt x="445" y="26"/>
                  </a:lnTo>
                  <a:lnTo>
                    <a:pt x="443" y="24"/>
                  </a:lnTo>
                  <a:lnTo>
                    <a:pt x="440" y="20"/>
                  </a:lnTo>
                  <a:lnTo>
                    <a:pt x="435" y="18"/>
                  </a:lnTo>
                  <a:lnTo>
                    <a:pt x="427" y="16"/>
                  </a:lnTo>
                  <a:lnTo>
                    <a:pt x="418" y="14"/>
                  </a:lnTo>
                  <a:lnTo>
                    <a:pt x="406" y="12"/>
                  </a:lnTo>
                  <a:lnTo>
                    <a:pt x="394" y="10"/>
                  </a:lnTo>
                  <a:lnTo>
                    <a:pt x="379" y="8"/>
                  </a:lnTo>
                  <a:lnTo>
                    <a:pt x="364" y="7"/>
                  </a:lnTo>
                  <a:lnTo>
                    <a:pt x="346" y="4"/>
                  </a:lnTo>
                  <a:lnTo>
                    <a:pt x="309" y="2"/>
                  </a:lnTo>
                  <a:lnTo>
                    <a:pt x="267" y="1"/>
                  </a:lnTo>
                  <a:lnTo>
                    <a:pt x="222" y="0"/>
                  </a:lnTo>
                  <a:close/>
                </a:path>
              </a:pathLst>
            </a:custGeom>
            <a:gradFill rotWithShape="0">
              <a:gsLst>
                <a:gs pos="0">
                  <a:srgbClr val="760000"/>
                </a:gs>
                <a:gs pos="50000">
                  <a:srgbClr val="FF0000"/>
                </a:gs>
                <a:gs pos="100000">
                  <a:srgbClr val="760000"/>
                </a:gs>
              </a:gsLst>
              <a:lin ang="0" scaled="1"/>
            </a:gradFill>
            <a:ln w="12700">
              <a:solidFill>
                <a:srgbClr val="000000"/>
              </a:solidFill>
              <a:round/>
              <a:headEnd/>
              <a:tailEnd/>
            </a:ln>
          </p:spPr>
          <p:txBody>
            <a:bodyPr/>
            <a:lstStyle/>
            <a:p>
              <a:endParaRPr lang="zh-CN" altLang="en-US">
                <a:solidFill>
                  <a:prstClr val="black"/>
                </a:solidFill>
              </a:endParaRPr>
            </a:p>
          </p:txBody>
        </p:sp>
        <p:sp>
          <p:nvSpPr>
            <p:cNvPr id="25729" name="Freeform 579"/>
            <p:cNvSpPr>
              <a:spLocks/>
            </p:cNvSpPr>
            <p:nvPr/>
          </p:nvSpPr>
          <p:spPr bwMode="auto">
            <a:xfrm>
              <a:off x="4157" y="1417"/>
              <a:ext cx="445" cy="25"/>
            </a:xfrm>
            <a:custGeom>
              <a:avLst/>
              <a:gdLst>
                <a:gd name="T0" fmla="*/ 0 w 445"/>
                <a:gd name="T1" fmla="*/ 0 h 25"/>
                <a:gd name="T2" fmla="*/ 1 w 445"/>
                <a:gd name="T3" fmla="*/ 2 h 25"/>
                <a:gd name="T4" fmla="*/ 5 w 445"/>
                <a:gd name="T5" fmla="*/ 4 h 25"/>
                <a:gd name="T6" fmla="*/ 10 w 445"/>
                <a:gd name="T7" fmla="*/ 7 h 25"/>
                <a:gd name="T8" fmla="*/ 18 w 445"/>
                <a:gd name="T9" fmla="*/ 10 h 25"/>
                <a:gd name="T10" fmla="*/ 27 w 445"/>
                <a:gd name="T11" fmla="*/ 12 h 25"/>
                <a:gd name="T12" fmla="*/ 39 w 445"/>
                <a:gd name="T13" fmla="*/ 14 h 25"/>
                <a:gd name="T14" fmla="*/ 51 w 445"/>
                <a:gd name="T15" fmla="*/ 15 h 25"/>
                <a:gd name="T16" fmla="*/ 66 w 445"/>
                <a:gd name="T17" fmla="*/ 17 h 25"/>
                <a:gd name="T18" fmla="*/ 81 w 445"/>
                <a:gd name="T19" fmla="*/ 19 h 25"/>
                <a:gd name="T20" fmla="*/ 99 w 445"/>
                <a:gd name="T21" fmla="*/ 20 h 25"/>
                <a:gd name="T22" fmla="*/ 136 w 445"/>
                <a:gd name="T23" fmla="*/ 22 h 25"/>
                <a:gd name="T24" fmla="*/ 177 w 445"/>
                <a:gd name="T25" fmla="*/ 25 h 25"/>
                <a:gd name="T26" fmla="*/ 222 w 445"/>
                <a:gd name="T27" fmla="*/ 25 h 25"/>
                <a:gd name="T28" fmla="*/ 267 w 445"/>
                <a:gd name="T29" fmla="*/ 25 h 25"/>
                <a:gd name="T30" fmla="*/ 309 w 445"/>
                <a:gd name="T31" fmla="*/ 22 h 25"/>
                <a:gd name="T32" fmla="*/ 346 w 445"/>
                <a:gd name="T33" fmla="*/ 20 h 25"/>
                <a:gd name="T34" fmla="*/ 364 w 445"/>
                <a:gd name="T35" fmla="*/ 19 h 25"/>
                <a:gd name="T36" fmla="*/ 379 w 445"/>
                <a:gd name="T37" fmla="*/ 17 h 25"/>
                <a:gd name="T38" fmla="*/ 394 w 445"/>
                <a:gd name="T39" fmla="*/ 15 h 25"/>
                <a:gd name="T40" fmla="*/ 406 w 445"/>
                <a:gd name="T41" fmla="*/ 14 h 25"/>
                <a:gd name="T42" fmla="*/ 418 w 445"/>
                <a:gd name="T43" fmla="*/ 12 h 25"/>
                <a:gd name="T44" fmla="*/ 427 w 445"/>
                <a:gd name="T45" fmla="*/ 10 h 25"/>
                <a:gd name="T46" fmla="*/ 435 w 445"/>
                <a:gd name="T47" fmla="*/ 7 h 25"/>
                <a:gd name="T48" fmla="*/ 440 w 445"/>
                <a:gd name="T49" fmla="*/ 4 h 25"/>
                <a:gd name="T50" fmla="*/ 443 w 445"/>
                <a:gd name="T51" fmla="*/ 2 h 25"/>
                <a:gd name="T52" fmla="*/ 445 w 445"/>
                <a:gd name="T53" fmla="*/ 0 h 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45"/>
                <a:gd name="T82" fmla="*/ 0 h 25"/>
                <a:gd name="T83" fmla="*/ 445 w 445"/>
                <a:gd name="T84" fmla="*/ 25 h 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45" h="25">
                  <a:moveTo>
                    <a:pt x="0" y="0"/>
                  </a:moveTo>
                  <a:lnTo>
                    <a:pt x="1" y="2"/>
                  </a:lnTo>
                  <a:lnTo>
                    <a:pt x="5" y="4"/>
                  </a:lnTo>
                  <a:lnTo>
                    <a:pt x="10" y="7"/>
                  </a:lnTo>
                  <a:lnTo>
                    <a:pt x="18" y="10"/>
                  </a:lnTo>
                  <a:lnTo>
                    <a:pt x="27" y="12"/>
                  </a:lnTo>
                  <a:lnTo>
                    <a:pt x="39" y="14"/>
                  </a:lnTo>
                  <a:lnTo>
                    <a:pt x="51" y="15"/>
                  </a:lnTo>
                  <a:lnTo>
                    <a:pt x="66" y="17"/>
                  </a:lnTo>
                  <a:lnTo>
                    <a:pt x="81" y="19"/>
                  </a:lnTo>
                  <a:lnTo>
                    <a:pt x="99" y="20"/>
                  </a:lnTo>
                  <a:lnTo>
                    <a:pt x="136" y="22"/>
                  </a:lnTo>
                  <a:lnTo>
                    <a:pt x="177" y="25"/>
                  </a:lnTo>
                  <a:lnTo>
                    <a:pt x="222" y="25"/>
                  </a:lnTo>
                  <a:lnTo>
                    <a:pt x="267" y="25"/>
                  </a:lnTo>
                  <a:lnTo>
                    <a:pt x="309" y="22"/>
                  </a:lnTo>
                  <a:lnTo>
                    <a:pt x="346" y="20"/>
                  </a:lnTo>
                  <a:lnTo>
                    <a:pt x="364" y="19"/>
                  </a:lnTo>
                  <a:lnTo>
                    <a:pt x="379" y="17"/>
                  </a:lnTo>
                  <a:lnTo>
                    <a:pt x="394" y="15"/>
                  </a:lnTo>
                  <a:lnTo>
                    <a:pt x="406" y="14"/>
                  </a:lnTo>
                  <a:lnTo>
                    <a:pt x="418" y="12"/>
                  </a:lnTo>
                  <a:lnTo>
                    <a:pt x="427" y="10"/>
                  </a:lnTo>
                  <a:lnTo>
                    <a:pt x="435" y="7"/>
                  </a:lnTo>
                  <a:lnTo>
                    <a:pt x="440" y="4"/>
                  </a:lnTo>
                  <a:lnTo>
                    <a:pt x="443" y="2"/>
                  </a:lnTo>
                  <a:lnTo>
                    <a:pt x="445" y="0"/>
                  </a:lnTo>
                </a:path>
              </a:pathLst>
            </a:custGeom>
            <a:gradFill rotWithShape="0">
              <a:gsLst>
                <a:gs pos="0">
                  <a:srgbClr val="760000"/>
                </a:gs>
                <a:gs pos="50000">
                  <a:srgbClr val="FF0000"/>
                </a:gs>
                <a:gs pos="100000">
                  <a:srgbClr val="760000"/>
                </a:gs>
              </a:gsLst>
              <a:lin ang="0" scaled="1"/>
            </a:gradFill>
            <a:ln w="12700">
              <a:solidFill>
                <a:srgbClr val="000000"/>
              </a:solidFill>
              <a:round/>
              <a:headEnd/>
              <a:tailEnd/>
            </a:ln>
          </p:spPr>
          <p:txBody>
            <a:bodyPr/>
            <a:lstStyle/>
            <a:p>
              <a:endParaRPr lang="zh-CN" altLang="en-US">
                <a:solidFill>
                  <a:prstClr val="black"/>
                </a:solidFill>
              </a:endParaRPr>
            </a:p>
          </p:txBody>
        </p:sp>
      </p:grpSp>
      <p:grpSp>
        <p:nvGrpSpPr>
          <p:cNvPr id="25698" name="Group 585"/>
          <p:cNvGrpSpPr>
            <a:grpSpLocks/>
          </p:cNvGrpSpPr>
          <p:nvPr/>
        </p:nvGrpSpPr>
        <p:grpSpPr bwMode="auto">
          <a:xfrm>
            <a:off x="6599238" y="1963738"/>
            <a:ext cx="706437" cy="314325"/>
            <a:chOff x="4157" y="1237"/>
            <a:chExt cx="445" cy="198"/>
          </a:xfrm>
        </p:grpSpPr>
        <p:sp>
          <p:nvSpPr>
            <p:cNvPr id="16965" name="Freeform 581"/>
            <p:cNvSpPr>
              <a:spLocks/>
            </p:cNvSpPr>
            <p:nvPr/>
          </p:nvSpPr>
          <p:spPr bwMode="auto">
            <a:xfrm>
              <a:off x="4157" y="1237"/>
              <a:ext cx="445" cy="198"/>
            </a:xfrm>
            <a:custGeom>
              <a:avLst/>
              <a:gdLst>
                <a:gd name="T0" fmla="*/ 222 w 445"/>
                <a:gd name="T1" fmla="*/ 0 h 198"/>
                <a:gd name="T2" fmla="*/ 177 w 445"/>
                <a:gd name="T3" fmla="*/ 0 h 198"/>
                <a:gd name="T4" fmla="*/ 136 w 445"/>
                <a:gd name="T5" fmla="*/ 2 h 198"/>
                <a:gd name="T6" fmla="*/ 99 w 445"/>
                <a:gd name="T7" fmla="*/ 4 h 198"/>
                <a:gd name="T8" fmla="*/ 81 w 445"/>
                <a:gd name="T9" fmla="*/ 5 h 198"/>
                <a:gd name="T10" fmla="*/ 66 w 445"/>
                <a:gd name="T11" fmla="*/ 7 h 198"/>
                <a:gd name="T12" fmla="*/ 51 w 445"/>
                <a:gd name="T13" fmla="*/ 8 h 198"/>
                <a:gd name="T14" fmla="*/ 39 w 445"/>
                <a:gd name="T15" fmla="*/ 10 h 198"/>
                <a:gd name="T16" fmla="*/ 27 w 445"/>
                <a:gd name="T17" fmla="*/ 13 h 198"/>
                <a:gd name="T18" fmla="*/ 18 w 445"/>
                <a:gd name="T19" fmla="*/ 15 h 198"/>
                <a:gd name="T20" fmla="*/ 10 w 445"/>
                <a:gd name="T21" fmla="*/ 17 h 198"/>
                <a:gd name="T22" fmla="*/ 5 w 445"/>
                <a:gd name="T23" fmla="*/ 19 h 198"/>
                <a:gd name="T24" fmla="*/ 1 w 445"/>
                <a:gd name="T25" fmla="*/ 22 h 198"/>
                <a:gd name="T26" fmla="*/ 0 w 445"/>
                <a:gd name="T27" fmla="*/ 24 h 198"/>
                <a:gd name="T28" fmla="*/ 0 w 445"/>
                <a:gd name="T29" fmla="*/ 173 h 198"/>
                <a:gd name="T30" fmla="*/ 1 w 445"/>
                <a:gd name="T31" fmla="*/ 176 h 198"/>
                <a:gd name="T32" fmla="*/ 5 w 445"/>
                <a:gd name="T33" fmla="*/ 179 h 198"/>
                <a:gd name="T34" fmla="*/ 10 w 445"/>
                <a:gd name="T35" fmla="*/ 181 h 198"/>
                <a:gd name="T36" fmla="*/ 18 w 445"/>
                <a:gd name="T37" fmla="*/ 183 h 198"/>
                <a:gd name="T38" fmla="*/ 27 w 445"/>
                <a:gd name="T39" fmla="*/ 185 h 198"/>
                <a:gd name="T40" fmla="*/ 39 w 445"/>
                <a:gd name="T41" fmla="*/ 187 h 198"/>
                <a:gd name="T42" fmla="*/ 51 w 445"/>
                <a:gd name="T43" fmla="*/ 190 h 198"/>
                <a:gd name="T44" fmla="*/ 66 w 445"/>
                <a:gd name="T45" fmla="*/ 191 h 198"/>
                <a:gd name="T46" fmla="*/ 81 w 445"/>
                <a:gd name="T47" fmla="*/ 193 h 198"/>
                <a:gd name="T48" fmla="*/ 99 w 445"/>
                <a:gd name="T49" fmla="*/ 194 h 198"/>
                <a:gd name="T50" fmla="*/ 136 w 445"/>
                <a:gd name="T51" fmla="*/ 196 h 198"/>
                <a:gd name="T52" fmla="*/ 177 w 445"/>
                <a:gd name="T53" fmla="*/ 198 h 198"/>
                <a:gd name="T54" fmla="*/ 222 w 445"/>
                <a:gd name="T55" fmla="*/ 198 h 198"/>
                <a:gd name="T56" fmla="*/ 267 w 445"/>
                <a:gd name="T57" fmla="*/ 198 h 198"/>
                <a:gd name="T58" fmla="*/ 309 w 445"/>
                <a:gd name="T59" fmla="*/ 196 h 198"/>
                <a:gd name="T60" fmla="*/ 346 w 445"/>
                <a:gd name="T61" fmla="*/ 194 h 198"/>
                <a:gd name="T62" fmla="*/ 364 w 445"/>
                <a:gd name="T63" fmla="*/ 193 h 198"/>
                <a:gd name="T64" fmla="*/ 379 w 445"/>
                <a:gd name="T65" fmla="*/ 191 h 198"/>
                <a:gd name="T66" fmla="*/ 394 w 445"/>
                <a:gd name="T67" fmla="*/ 190 h 198"/>
                <a:gd name="T68" fmla="*/ 406 w 445"/>
                <a:gd name="T69" fmla="*/ 187 h 198"/>
                <a:gd name="T70" fmla="*/ 418 w 445"/>
                <a:gd name="T71" fmla="*/ 185 h 198"/>
                <a:gd name="T72" fmla="*/ 427 w 445"/>
                <a:gd name="T73" fmla="*/ 183 h 198"/>
                <a:gd name="T74" fmla="*/ 435 w 445"/>
                <a:gd name="T75" fmla="*/ 181 h 198"/>
                <a:gd name="T76" fmla="*/ 440 w 445"/>
                <a:gd name="T77" fmla="*/ 179 h 198"/>
                <a:gd name="T78" fmla="*/ 443 w 445"/>
                <a:gd name="T79" fmla="*/ 176 h 198"/>
                <a:gd name="T80" fmla="*/ 445 w 445"/>
                <a:gd name="T81" fmla="*/ 173 h 198"/>
                <a:gd name="T82" fmla="*/ 445 w 445"/>
                <a:gd name="T83" fmla="*/ 24 h 198"/>
                <a:gd name="T84" fmla="*/ 443 w 445"/>
                <a:gd name="T85" fmla="*/ 22 h 198"/>
                <a:gd name="T86" fmla="*/ 440 w 445"/>
                <a:gd name="T87" fmla="*/ 19 h 198"/>
                <a:gd name="T88" fmla="*/ 435 w 445"/>
                <a:gd name="T89" fmla="*/ 17 h 198"/>
                <a:gd name="T90" fmla="*/ 427 w 445"/>
                <a:gd name="T91" fmla="*/ 15 h 198"/>
                <a:gd name="T92" fmla="*/ 418 w 445"/>
                <a:gd name="T93" fmla="*/ 13 h 198"/>
                <a:gd name="T94" fmla="*/ 406 w 445"/>
                <a:gd name="T95" fmla="*/ 10 h 198"/>
                <a:gd name="T96" fmla="*/ 394 w 445"/>
                <a:gd name="T97" fmla="*/ 8 h 198"/>
                <a:gd name="T98" fmla="*/ 379 w 445"/>
                <a:gd name="T99" fmla="*/ 7 h 198"/>
                <a:gd name="T100" fmla="*/ 364 w 445"/>
                <a:gd name="T101" fmla="*/ 5 h 198"/>
                <a:gd name="T102" fmla="*/ 346 w 445"/>
                <a:gd name="T103" fmla="*/ 4 h 198"/>
                <a:gd name="T104" fmla="*/ 309 w 445"/>
                <a:gd name="T105" fmla="*/ 2 h 198"/>
                <a:gd name="T106" fmla="*/ 267 w 445"/>
                <a:gd name="T107" fmla="*/ 0 h 198"/>
                <a:gd name="T108" fmla="*/ 222 w 445"/>
                <a:gd name="T10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198">
                  <a:moveTo>
                    <a:pt x="222" y="0"/>
                  </a:moveTo>
                  <a:lnTo>
                    <a:pt x="177" y="0"/>
                  </a:lnTo>
                  <a:lnTo>
                    <a:pt x="136" y="2"/>
                  </a:lnTo>
                  <a:lnTo>
                    <a:pt x="99" y="4"/>
                  </a:lnTo>
                  <a:lnTo>
                    <a:pt x="81" y="5"/>
                  </a:lnTo>
                  <a:lnTo>
                    <a:pt x="66" y="7"/>
                  </a:lnTo>
                  <a:lnTo>
                    <a:pt x="51" y="8"/>
                  </a:lnTo>
                  <a:lnTo>
                    <a:pt x="39" y="10"/>
                  </a:lnTo>
                  <a:lnTo>
                    <a:pt x="27" y="13"/>
                  </a:lnTo>
                  <a:lnTo>
                    <a:pt x="18" y="15"/>
                  </a:lnTo>
                  <a:lnTo>
                    <a:pt x="10" y="17"/>
                  </a:lnTo>
                  <a:lnTo>
                    <a:pt x="5" y="19"/>
                  </a:lnTo>
                  <a:lnTo>
                    <a:pt x="1" y="22"/>
                  </a:lnTo>
                  <a:lnTo>
                    <a:pt x="0" y="24"/>
                  </a:lnTo>
                  <a:lnTo>
                    <a:pt x="0" y="173"/>
                  </a:lnTo>
                  <a:lnTo>
                    <a:pt x="1" y="176"/>
                  </a:lnTo>
                  <a:lnTo>
                    <a:pt x="5" y="179"/>
                  </a:lnTo>
                  <a:lnTo>
                    <a:pt x="10" y="181"/>
                  </a:lnTo>
                  <a:lnTo>
                    <a:pt x="18" y="183"/>
                  </a:lnTo>
                  <a:lnTo>
                    <a:pt x="27" y="185"/>
                  </a:lnTo>
                  <a:lnTo>
                    <a:pt x="39" y="187"/>
                  </a:lnTo>
                  <a:lnTo>
                    <a:pt x="51" y="190"/>
                  </a:lnTo>
                  <a:lnTo>
                    <a:pt x="66" y="191"/>
                  </a:lnTo>
                  <a:lnTo>
                    <a:pt x="81" y="193"/>
                  </a:lnTo>
                  <a:lnTo>
                    <a:pt x="99" y="194"/>
                  </a:lnTo>
                  <a:lnTo>
                    <a:pt x="136" y="196"/>
                  </a:lnTo>
                  <a:lnTo>
                    <a:pt x="177" y="198"/>
                  </a:lnTo>
                  <a:lnTo>
                    <a:pt x="222" y="198"/>
                  </a:lnTo>
                  <a:lnTo>
                    <a:pt x="267" y="198"/>
                  </a:lnTo>
                  <a:lnTo>
                    <a:pt x="309" y="196"/>
                  </a:lnTo>
                  <a:lnTo>
                    <a:pt x="346" y="194"/>
                  </a:lnTo>
                  <a:lnTo>
                    <a:pt x="364" y="193"/>
                  </a:lnTo>
                  <a:lnTo>
                    <a:pt x="379" y="191"/>
                  </a:lnTo>
                  <a:lnTo>
                    <a:pt x="394" y="190"/>
                  </a:lnTo>
                  <a:lnTo>
                    <a:pt x="406" y="187"/>
                  </a:lnTo>
                  <a:lnTo>
                    <a:pt x="418" y="185"/>
                  </a:lnTo>
                  <a:lnTo>
                    <a:pt x="427" y="183"/>
                  </a:lnTo>
                  <a:lnTo>
                    <a:pt x="435" y="181"/>
                  </a:lnTo>
                  <a:lnTo>
                    <a:pt x="440" y="179"/>
                  </a:lnTo>
                  <a:lnTo>
                    <a:pt x="443" y="176"/>
                  </a:lnTo>
                  <a:lnTo>
                    <a:pt x="445" y="173"/>
                  </a:lnTo>
                  <a:lnTo>
                    <a:pt x="445" y="24"/>
                  </a:lnTo>
                  <a:lnTo>
                    <a:pt x="443" y="22"/>
                  </a:lnTo>
                  <a:lnTo>
                    <a:pt x="440" y="19"/>
                  </a:lnTo>
                  <a:lnTo>
                    <a:pt x="435" y="17"/>
                  </a:lnTo>
                  <a:lnTo>
                    <a:pt x="427" y="15"/>
                  </a:lnTo>
                  <a:lnTo>
                    <a:pt x="418" y="13"/>
                  </a:lnTo>
                  <a:lnTo>
                    <a:pt x="406" y="10"/>
                  </a:lnTo>
                  <a:lnTo>
                    <a:pt x="394" y="8"/>
                  </a:lnTo>
                  <a:lnTo>
                    <a:pt x="379" y="7"/>
                  </a:lnTo>
                  <a:lnTo>
                    <a:pt x="364" y="5"/>
                  </a:lnTo>
                  <a:lnTo>
                    <a:pt x="346" y="4"/>
                  </a:lnTo>
                  <a:lnTo>
                    <a:pt x="309" y="2"/>
                  </a:lnTo>
                  <a:lnTo>
                    <a:pt x="267" y="0"/>
                  </a:lnTo>
                  <a:lnTo>
                    <a:pt x="222" y="0"/>
                  </a:lnTo>
                  <a:close/>
                </a:path>
              </a:pathLst>
            </a:cu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966" name="Freeform 582"/>
            <p:cNvSpPr>
              <a:spLocks/>
            </p:cNvSpPr>
            <p:nvPr/>
          </p:nvSpPr>
          <p:spPr bwMode="auto">
            <a:xfrm>
              <a:off x="4157" y="1237"/>
              <a:ext cx="445" cy="49"/>
            </a:xfrm>
            <a:custGeom>
              <a:avLst/>
              <a:gdLst>
                <a:gd name="T0" fmla="*/ 0 w 445"/>
                <a:gd name="T1" fmla="*/ 24 h 49"/>
                <a:gd name="T2" fmla="*/ 1 w 445"/>
                <a:gd name="T3" fmla="*/ 27 h 49"/>
                <a:gd name="T4" fmla="*/ 5 w 445"/>
                <a:gd name="T5" fmla="*/ 30 h 49"/>
                <a:gd name="T6" fmla="*/ 10 w 445"/>
                <a:gd name="T7" fmla="*/ 32 h 49"/>
                <a:gd name="T8" fmla="*/ 18 w 445"/>
                <a:gd name="T9" fmla="*/ 34 h 49"/>
                <a:gd name="T10" fmla="*/ 27 w 445"/>
                <a:gd name="T11" fmla="*/ 36 h 49"/>
                <a:gd name="T12" fmla="*/ 39 w 445"/>
                <a:gd name="T13" fmla="*/ 38 h 49"/>
                <a:gd name="T14" fmla="*/ 51 w 445"/>
                <a:gd name="T15" fmla="*/ 41 h 49"/>
                <a:gd name="T16" fmla="*/ 66 w 445"/>
                <a:gd name="T17" fmla="*/ 42 h 49"/>
                <a:gd name="T18" fmla="*/ 81 w 445"/>
                <a:gd name="T19" fmla="*/ 44 h 49"/>
                <a:gd name="T20" fmla="*/ 99 w 445"/>
                <a:gd name="T21" fmla="*/ 45 h 49"/>
                <a:gd name="T22" fmla="*/ 136 w 445"/>
                <a:gd name="T23" fmla="*/ 47 h 49"/>
                <a:gd name="T24" fmla="*/ 177 w 445"/>
                <a:gd name="T25" fmla="*/ 49 h 49"/>
                <a:gd name="T26" fmla="*/ 222 w 445"/>
                <a:gd name="T27" fmla="*/ 49 h 49"/>
                <a:gd name="T28" fmla="*/ 267 w 445"/>
                <a:gd name="T29" fmla="*/ 49 h 49"/>
                <a:gd name="T30" fmla="*/ 309 w 445"/>
                <a:gd name="T31" fmla="*/ 47 h 49"/>
                <a:gd name="T32" fmla="*/ 346 w 445"/>
                <a:gd name="T33" fmla="*/ 45 h 49"/>
                <a:gd name="T34" fmla="*/ 364 w 445"/>
                <a:gd name="T35" fmla="*/ 44 h 49"/>
                <a:gd name="T36" fmla="*/ 379 w 445"/>
                <a:gd name="T37" fmla="*/ 42 h 49"/>
                <a:gd name="T38" fmla="*/ 394 w 445"/>
                <a:gd name="T39" fmla="*/ 41 h 49"/>
                <a:gd name="T40" fmla="*/ 406 w 445"/>
                <a:gd name="T41" fmla="*/ 38 h 49"/>
                <a:gd name="T42" fmla="*/ 418 w 445"/>
                <a:gd name="T43" fmla="*/ 36 h 49"/>
                <a:gd name="T44" fmla="*/ 427 w 445"/>
                <a:gd name="T45" fmla="*/ 34 h 49"/>
                <a:gd name="T46" fmla="*/ 435 w 445"/>
                <a:gd name="T47" fmla="*/ 32 h 49"/>
                <a:gd name="T48" fmla="*/ 440 w 445"/>
                <a:gd name="T49" fmla="*/ 30 h 49"/>
                <a:gd name="T50" fmla="*/ 443 w 445"/>
                <a:gd name="T51" fmla="*/ 27 h 49"/>
                <a:gd name="T52" fmla="*/ 445 w 445"/>
                <a:gd name="T53" fmla="*/ 24 h 49"/>
                <a:gd name="T54" fmla="*/ 443 w 445"/>
                <a:gd name="T55" fmla="*/ 22 h 49"/>
                <a:gd name="T56" fmla="*/ 440 w 445"/>
                <a:gd name="T57" fmla="*/ 19 h 49"/>
                <a:gd name="T58" fmla="*/ 435 w 445"/>
                <a:gd name="T59" fmla="*/ 17 h 49"/>
                <a:gd name="T60" fmla="*/ 427 w 445"/>
                <a:gd name="T61" fmla="*/ 15 h 49"/>
                <a:gd name="T62" fmla="*/ 418 w 445"/>
                <a:gd name="T63" fmla="*/ 13 h 49"/>
                <a:gd name="T64" fmla="*/ 406 w 445"/>
                <a:gd name="T65" fmla="*/ 10 h 49"/>
                <a:gd name="T66" fmla="*/ 394 w 445"/>
                <a:gd name="T67" fmla="*/ 8 h 49"/>
                <a:gd name="T68" fmla="*/ 379 w 445"/>
                <a:gd name="T69" fmla="*/ 7 h 49"/>
                <a:gd name="T70" fmla="*/ 364 w 445"/>
                <a:gd name="T71" fmla="*/ 5 h 49"/>
                <a:gd name="T72" fmla="*/ 346 w 445"/>
                <a:gd name="T73" fmla="*/ 4 h 49"/>
                <a:gd name="T74" fmla="*/ 309 w 445"/>
                <a:gd name="T75" fmla="*/ 2 h 49"/>
                <a:gd name="T76" fmla="*/ 267 w 445"/>
                <a:gd name="T77" fmla="*/ 0 h 49"/>
                <a:gd name="T78" fmla="*/ 222 w 445"/>
                <a:gd name="T79" fmla="*/ 0 h 49"/>
                <a:gd name="T80" fmla="*/ 177 w 445"/>
                <a:gd name="T81" fmla="*/ 0 h 49"/>
                <a:gd name="T82" fmla="*/ 136 w 445"/>
                <a:gd name="T83" fmla="*/ 2 h 49"/>
                <a:gd name="T84" fmla="*/ 99 w 445"/>
                <a:gd name="T85" fmla="*/ 4 h 49"/>
                <a:gd name="T86" fmla="*/ 81 w 445"/>
                <a:gd name="T87" fmla="*/ 5 h 49"/>
                <a:gd name="T88" fmla="*/ 66 w 445"/>
                <a:gd name="T89" fmla="*/ 7 h 49"/>
                <a:gd name="T90" fmla="*/ 51 w 445"/>
                <a:gd name="T91" fmla="*/ 8 h 49"/>
                <a:gd name="T92" fmla="*/ 39 w 445"/>
                <a:gd name="T93" fmla="*/ 10 h 49"/>
                <a:gd name="T94" fmla="*/ 27 w 445"/>
                <a:gd name="T95" fmla="*/ 13 h 49"/>
                <a:gd name="T96" fmla="*/ 18 w 445"/>
                <a:gd name="T97" fmla="*/ 15 h 49"/>
                <a:gd name="T98" fmla="*/ 10 w 445"/>
                <a:gd name="T99" fmla="*/ 17 h 49"/>
                <a:gd name="T100" fmla="*/ 5 w 445"/>
                <a:gd name="T101" fmla="*/ 19 h 49"/>
                <a:gd name="T102" fmla="*/ 1 w 445"/>
                <a:gd name="T103" fmla="*/ 22 h 49"/>
                <a:gd name="T104" fmla="*/ 0 w 445"/>
                <a:gd name="T10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5" h="49">
                  <a:moveTo>
                    <a:pt x="0" y="24"/>
                  </a:moveTo>
                  <a:lnTo>
                    <a:pt x="1" y="27"/>
                  </a:lnTo>
                  <a:lnTo>
                    <a:pt x="5" y="30"/>
                  </a:lnTo>
                  <a:lnTo>
                    <a:pt x="10" y="32"/>
                  </a:lnTo>
                  <a:lnTo>
                    <a:pt x="18" y="34"/>
                  </a:lnTo>
                  <a:lnTo>
                    <a:pt x="27" y="36"/>
                  </a:lnTo>
                  <a:lnTo>
                    <a:pt x="39" y="38"/>
                  </a:lnTo>
                  <a:lnTo>
                    <a:pt x="51" y="41"/>
                  </a:lnTo>
                  <a:lnTo>
                    <a:pt x="66" y="42"/>
                  </a:lnTo>
                  <a:lnTo>
                    <a:pt x="81" y="44"/>
                  </a:lnTo>
                  <a:lnTo>
                    <a:pt x="99" y="45"/>
                  </a:lnTo>
                  <a:lnTo>
                    <a:pt x="136" y="47"/>
                  </a:lnTo>
                  <a:lnTo>
                    <a:pt x="177" y="49"/>
                  </a:lnTo>
                  <a:lnTo>
                    <a:pt x="222" y="49"/>
                  </a:lnTo>
                  <a:lnTo>
                    <a:pt x="267" y="49"/>
                  </a:lnTo>
                  <a:lnTo>
                    <a:pt x="309" y="47"/>
                  </a:lnTo>
                  <a:lnTo>
                    <a:pt x="346" y="45"/>
                  </a:lnTo>
                  <a:lnTo>
                    <a:pt x="364" y="44"/>
                  </a:lnTo>
                  <a:lnTo>
                    <a:pt x="379" y="42"/>
                  </a:lnTo>
                  <a:lnTo>
                    <a:pt x="394" y="41"/>
                  </a:lnTo>
                  <a:lnTo>
                    <a:pt x="406" y="38"/>
                  </a:lnTo>
                  <a:lnTo>
                    <a:pt x="418" y="36"/>
                  </a:lnTo>
                  <a:lnTo>
                    <a:pt x="427" y="34"/>
                  </a:lnTo>
                  <a:lnTo>
                    <a:pt x="435" y="32"/>
                  </a:lnTo>
                  <a:lnTo>
                    <a:pt x="440" y="30"/>
                  </a:lnTo>
                  <a:lnTo>
                    <a:pt x="443" y="27"/>
                  </a:lnTo>
                  <a:lnTo>
                    <a:pt x="445" y="24"/>
                  </a:lnTo>
                  <a:lnTo>
                    <a:pt x="443" y="22"/>
                  </a:lnTo>
                  <a:lnTo>
                    <a:pt x="440" y="19"/>
                  </a:lnTo>
                  <a:lnTo>
                    <a:pt x="435" y="17"/>
                  </a:lnTo>
                  <a:lnTo>
                    <a:pt x="427" y="15"/>
                  </a:lnTo>
                  <a:lnTo>
                    <a:pt x="418" y="13"/>
                  </a:lnTo>
                  <a:lnTo>
                    <a:pt x="406" y="10"/>
                  </a:lnTo>
                  <a:lnTo>
                    <a:pt x="394" y="8"/>
                  </a:lnTo>
                  <a:lnTo>
                    <a:pt x="379" y="7"/>
                  </a:lnTo>
                  <a:lnTo>
                    <a:pt x="364" y="5"/>
                  </a:lnTo>
                  <a:lnTo>
                    <a:pt x="346" y="4"/>
                  </a:lnTo>
                  <a:lnTo>
                    <a:pt x="309" y="2"/>
                  </a:lnTo>
                  <a:lnTo>
                    <a:pt x="267" y="0"/>
                  </a:lnTo>
                  <a:lnTo>
                    <a:pt x="222" y="0"/>
                  </a:lnTo>
                  <a:lnTo>
                    <a:pt x="177" y="0"/>
                  </a:lnTo>
                  <a:lnTo>
                    <a:pt x="136" y="2"/>
                  </a:lnTo>
                  <a:lnTo>
                    <a:pt x="99" y="4"/>
                  </a:lnTo>
                  <a:lnTo>
                    <a:pt x="81" y="5"/>
                  </a:lnTo>
                  <a:lnTo>
                    <a:pt x="66" y="7"/>
                  </a:lnTo>
                  <a:lnTo>
                    <a:pt x="51" y="8"/>
                  </a:lnTo>
                  <a:lnTo>
                    <a:pt x="39" y="10"/>
                  </a:lnTo>
                  <a:lnTo>
                    <a:pt x="27" y="13"/>
                  </a:lnTo>
                  <a:lnTo>
                    <a:pt x="18" y="15"/>
                  </a:lnTo>
                  <a:lnTo>
                    <a:pt x="10" y="17"/>
                  </a:lnTo>
                  <a:lnTo>
                    <a:pt x="5" y="19"/>
                  </a:lnTo>
                  <a:lnTo>
                    <a:pt x="1" y="22"/>
                  </a:lnTo>
                  <a:lnTo>
                    <a:pt x="0" y="24"/>
                  </a:lnTo>
                  <a:close/>
                </a:path>
              </a:pathLst>
            </a:cu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a:noFill/>
            </a:ln>
            <a:extLst/>
          </p:spPr>
          <p:txBody>
            <a:bodyPr/>
            <a:lstStyle/>
            <a:p>
              <a:pPr>
                <a:defRPr/>
              </a:pPr>
              <a:endParaRPr lang="zh-CN" altLang="en-US">
                <a:solidFill>
                  <a:prstClr val="black"/>
                </a:solidFill>
              </a:endParaRPr>
            </a:p>
          </p:txBody>
        </p:sp>
        <p:sp>
          <p:nvSpPr>
            <p:cNvPr id="16967" name="Freeform 583"/>
            <p:cNvSpPr>
              <a:spLocks/>
            </p:cNvSpPr>
            <p:nvPr/>
          </p:nvSpPr>
          <p:spPr bwMode="auto">
            <a:xfrm>
              <a:off x="4157" y="1237"/>
              <a:ext cx="445" cy="198"/>
            </a:xfrm>
            <a:custGeom>
              <a:avLst/>
              <a:gdLst>
                <a:gd name="T0" fmla="*/ 222 w 445"/>
                <a:gd name="T1" fmla="*/ 0 h 198"/>
                <a:gd name="T2" fmla="*/ 177 w 445"/>
                <a:gd name="T3" fmla="*/ 0 h 198"/>
                <a:gd name="T4" fmla="*/ 136 w 445"/>
                <a:gd name="T5" fmla="*/ 2 h 198"/>
                <a:gd name="T6" fmla="*/ 99 w 445"/>
                <a:gd name="T7" fmla="*/ 4 h 198"/>
                <a:gd name="T8" fmla="*/ 81 w 445"/>
                <a:gd name="T9" fmla="*/ 5 h 198"/>
                <a:gd name="T10" fmla="*/ 66 w 445"/>
                <a:gd name="T11" fmla="*/ 7 h 198"/>
                <a:gd name="T12" fmla="*/ 51 w 445"/>
                <a:gd name="T13" fmla="*/ 8 h 198"/>
                <a:gd name="T14" fmla="*/ 39 w 445"/>
                <a:gd name="T15" fmla="*/ 10 h 198"/>
                <a:gd name="T16" fmla="*/ 27 w 445"/>
                <a:gd name="T17" fmla="*/ 13 h 198"/>
                <a:gd name="T18" fmla="*/ 18 w 445"/>
                <a:gd name="T19" fmla="*/ 15 h 198"/>
                <a:gd name="T20" fmla="*/ 10 w 445"/>
                <a:gd name="T21" fmla="*/ 17 h 198"/>
                <a:gd name="T22" fmla="*/ 5 w 445"/>
                <a:gd name="T23" fmla="*/ 19 h 198"/>
                <a:gd name="T24" fmla="*/ 1 w 445"/>
                <a:gd name="T25" fmla="*/ 22 h 198"/>
                <a:gd name="T26" fmla="*/ 0 w 445"/>
                <a:gd name="T27" fmla="*/ 24 h 198"/>
                <a:gd name="T28" fmla="*/ 0 w 445"/>
                <a:gd name="T29" fmla="*/ 173 h 198"/>
                <a:gd name="T30" fmla="*/ 1 w 445"/>
                <a:gd name="T31" fmla="*/ 176 h 198"/>
                <a:gd name="T32" fmla="*/ 5 w 445"/>
                <a:gd name="T33" fmla="*/ 179 h 198"/>
                <a:gd name="T34" fmla="*/ 10 w 445"/>
                <a:gd name="T35" fmla="*/ 181 h 198"/>
                <a:gd name="T36" fmla="*/ 18 w 445"/>
                <a:gd name="T37" fmla="*/ 183 h 198"/>
                <a:gd name="T38" fmla="*/ 27 w 445"/>
                <a:gd name="T39" fmla="*/ 185 h 198"/>
                <a:gd name="T40" fmla="*/ 39 w 445"/>
                <a:gd name="T41" fmla="*/ 187 h 198"/>
                <a:gd name="T42" fmla="*/ 51 w 445"/>
                <a:gd name="T43" fmla="*/ 190 h 198"/>
                <a:gd name="T44" fmla="*/ 66 w 445"/>
                <a:gd name="T45" fmla="*/ 191 h 198"/>
                <a:gd name="T46" fmla="*/ 81 w 445"/>
                <a:gd name="T47" fmla="*/ 193 h 198"/>
                <a:gd name="T48" fmla="*/ 99 w 445"/>
                <a:gd name="T49" fmla="*/ 194 h 198"/>
                <a:gd name="T50" fmla="*/ 136 w 445"/>
                <a:gd name="T51" fmla="*/ 196 h 198"/>
                <a:gd name="T52" fmla="*/ 177 w 445"/>
                <a:gd name="T53" fmla="*/ 198 h 198"/>
                <a:gd name="T54" fmla="*/ 222 w 445"/>
                <a:gd name="T55" fmla="*/ 198 h 198"/>
                <a:gd name="T56" fmla="*/ 267 w 445"/>
                <a:gd name="T57" fmla="*/ 198 h 198"/>
                <a:gd name="T58" fmla="*/ 309 w 445"/>
                <a:gd name="T59" fmla="*/ 196 h 198"/>
                <a:gd name="T60" fmla="*/ 346 w 445"/>
                <a:gd name="T61" fmla="*/ 194 h 198"/>
                <a:gd name="T62" fmla="*/ 364 w 445"/>
                <a:gd name="T63" fmla="*/ 193 h 198"/>
                <a:gd name="T64" fmla="*/ 379 w 445"/>
                <a:gd name="T65" fmla="*/ 191 h 198"/>
                <a:gd name="T66" fmla="*/ 394 w 445"/>
                <a:gd name="T67" fmla="*/ 190 h 198"/>
                <a:gd name="T68" fmla="*/ 406 w 445"/>
                <a:gd name="T69" fmla="*/ 187 h 198"/>
                <a:gd name="T70" fmla="*/ 418 w 445"/>
                <a:gd name="T71" fmla="*/ 185 h 198"/>
                <a:gd name="T72" fmla="*/ 427 w 445"/>
                <a:gd name="T73" fmla="*/ 183 h 198"/>
                <a:gd name="T74" fmla="*/ 435 w 445"/>
                <a:gd name="T75" fmla="*/ 181 h 198"/>
                <a:gd name="T76" fmla="*/ 440 w 445"/>
                <a:gd name="T77" fmla="*/ 179 h 198"/>
                <a:gd name="T78" fmla="*/ 443 w 445"/>
                <a:gd name="T79" fmla="*/ 176 h 198"/>
                <a:gd name="T80" fmla="*/ 445 w 445"/>
                <a:gd name="T81" fmla="*/ 173 h 198"/>
                <a:gd name="T82" fmla="*/ 445 w 445"/>
                <a:gd name="T83" fmla="*/ 24 h 198"/>
                <a:gd name="T84" fmla="*/ 443 w 445"/>
                <a:gd name="T85" fmla="*/ 22 h 198"/>
                <a:gd name="T86" fmla="*/ 440 w 445"/>
                <a:gd name="T87" fmla="*/ 19 h 198"/>
                <a:gd name="T88" fmla="*/ 435 w 445"/>
                <a:gd name="T89" fmla="*/ 17 h 198"/>
                <a:gd name="T90" fmla="*/ 427 w 445"/>
                <a:gd name="T91" fmla="*/ 15 h 198"/>
                <a:gd name="T92" fmla="*/ 418 w 445"/>
                <a:gd name="T93" fmla="*/ 13 h 198"/>
                <a:gd name="T94" fmla="*/ 406 w 445"/>
                <a:gd name="T95" fmla="*/ 10 h 198"/>
                <a:gd name="T96" fmla="*/ 394 w 445"/>
                <a:gd name="T97" fmla="*/ 8 h 198"/>
                <a:gd name="T98" fmla="*/ 379 w 445"/>
                <a:gd name="T99" fmla="*/ 7 h 198"/>
                <a:gd name="T100" fmla="*/ 364 w 445"/>
                <a:gd name="T101" fmla="*/ 5 h 198"/>
                <a:gd name="T102" fmla="*/ 346 w 445"/>
                <a:gd name="T103" fmla="*/ 4 h 198"/>
                <a:gd name="T104" fmla="*/ 309 w 445"/>
                <a:gd name="T105" fmla="*/ 2 h 198"/>
                <a:gd name="T106" fmla="*/ 267 w 445"/>
                <a:gd name="T107" fmla="*/ 0 h 198"/>
                <a:gd name="T108" fmla="*/ 222 w 445"/>
                <a:gd name="T10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198">
                  <a:moveTo>
                    <a:pt x="222" y="0"/>
                  </a:moveTo>
                  <a:lnTo>
                    <a:pt x="177" y="0"/>
                  </a:lnTo>
                  <a:lnTo>
                    <a:pt x="136" y="2"/>
                  </a:lnTo>
                  <a:lnTo>
                    <a:pt x="99" y="4"/>
                  </a:lnTo>
                  <a:lnTo>
                    <a:pt x="81" y="5"/>
                  </a:lnTo>
                  <a:lnTo>
                    <a:pt x="66" y="7"/>
                  </a:lnTo>
                  <a:lnTo>
                    <a:pt x="51" y="8"/>
                  </a:lnTo>
                  <a:lnTo>
                    <a:pt x="39" y="10"/>
                  </a:lnTo>
                  <a:lnTo>
                    <a:pt x="27" y="13"/>
                  </a:lnTo>
                  <a:lnTo>
                    <a:pt x="18" y="15"/>
                  </a:lnTo>
                  <a:lnTo>
                    <a:pt x="10" y="17"/>
                  </a:lnTo>
                  <a:lnTo>
                    <a:pt x="5" y="19"/>
                  </a:lnTo>
                  <a:lnTo>
                    <a:pt x="1" y="22"/>
                  </a:lnTo>
                  <a:lnTo>
                    <a:pt x="0" y="24"/>
                  </a:lnTo>
                  <a:lnTo>
                    <a:pt x="0" y="173"/>
                  </a:lnTo>
                  <a:lnTo>
                    <a:pt x="1" y="176"/>
                  </a:lnTo>
                  <a:lnTo>
                    <a:pt x="5" y="179"/>
                  </a:lnTo>
                  <a:lnTo>
                    <a:pt x="10" y="181"/>
                  </a:lnTo>
                  <a:lnTo>
                    <a:pt x="18" y="183"/>
                  </a:lnTo>
                  <a:lnTo>
                    <a:pt x="27" y="185"/>
                  </a:lnTo>
                  <a:lnTo>
                    <a:pt x="39" y="187"/>
                  </a:lnTo>
                  <a:lnTo>
                    <a:pt x="51" y="190"/>
                  </a:lnTo>
                  <a:lnTo>
                    <a:pt x="66" y="191"/>
                  </a:lnTo>
                  <a:lnTo>
                    <a:pt x="81" y="193"/>
                  </a:lnTo>
                  <a:lnTo>
                    <a:pt x="99" y="194"/>
                  </a:lnTo>
                  <a:lnTo>
                    <a:pt x="136" y="196"/>
                  </a:lnTo>
                  <a:lnTo>
                    <a:pt x="177" y="198"/>
                  </a:lnTo>
                  <a:lnTo>
                    <a:pt x="222" y="198"/>
                  </a:lnTo>
                  <a:lnTo>
                    <a:pt x="267" y="198"/>
                  </a:lnTo>
                  <a:lnTo>
                    <a:pt x="309" y="196"/>
                  </a:lnTo>
                  <a:lnTo>
                    <a:pt x="346" y="194"/>
                  </a:lnTo>
                  <a:lnTo>
                    <a:pt x="364" y="193"/>
                  </a:lnTo>
                  <a:lnTo>
                    <a:pt x="379" y="191"/>
                  </a:lnTo>
                  <a:lnTo>
                    <a:pt x="394" y="190"/>
                  </a:lnTo>
                  <a:lnTo>
                    <a:pt x="406" y="187"/>
                  </a:lnTo>
                  <a:lnTo>
                    <a:pt x="418" y="185"/>
                  </a:lnTo>
                  <a:lnTo>
                    <a:pt x="427" y="183"/>
                  </a:lnTo>
                  <a:lnTo>
                    <a:pt x="435" y="181"/>
                  </a:lnTo>
                  <a:lnTo>
                    <a:pt x="440" y="179"/>
                  </a:lnTo>
                  <a:lnTo>
                    <a:pt x="443" y="176"/>
                  </a:lnTo>
                  <a:lnTo>
                    <a:pt x="445" y="173"/>
                  </a:lnTo>
                  <a:lnTo>
                    <a:pt x="445" y="24"/>
                  </a:lnTo>
                  <a:lnTo>
                    <a:pt x="443" y="22"/>
                  </a:lnTo>
                  <a:lnTo>
                    <a:pt x="440" y="19"/>
                  </a:lnTo>
                  <a:lnTo>
                    <a:pt x="435" y="17"/>
                  </a:lnTo>
                  <a:lnTo>
                    <a:pt x="427" y="15"/>
                  </a:lnTo>
                  <a:lnTo>
                    <a:pt x="418" y="13"/>
                  </a:lnTo>
                  <a:lnTo>
                    <a:pt x="406" y="10"/>
                  </a:lnTo>
                  <a:lnTo>
                    <a:pt x="394" y="8"/>
                  </a:lnTo>
                  <a:lnTo>
                    <a:pt x="379" y="7"/>
                  </a:lnTo>
                  <a:lnTo>
                    <a:pt x="364" y="5"/>
                  </a:lnTo>
                  <a:lnTo>
                    <a:pt x="346" y="4"/>
                  </a:lnTo>
                  <a:lnTo>
                    <a:pt x="309" y="2"/>
                  </a:lnTo>
                  <a:lnTo>
                    <a:pt x="267" y="0"/>
                  </a:lnTo>
                  <a:lnTo>
                    <a:pt x="222" y="0"/>
                  </a:lnTo>
                  <a:close/>
                </a:path>
              </a:pathLst>
            </a:cu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sp>
          <p:nvSpPr>
            <p:cNvPr id="16968" name="Freeform 584"/>
            <p:cNvSpPr>
              <a:spLocks/>
            </p:cNvSpPr>
            <p:nvPr/>
          </p:nvSpPr>
          <p:spPr bwMode="auto">
            <a:xfrm>
              <a:off x="4157" y="1261"/>
              <a:ext cx="445" cy="25"/>
            </a:xfrm>
            <a:custGeom>
              <a:avLst/>
              <a:gdLst>
                <a:gd name="T0" fmla="*/ 0 w 445"/>
                <a:gd name="T1" fmla="*/ 0 h 25"/>
                <a:gd name="T2" fmla="*/ 1 w 445"/>
                <a:gd name="T3" fmla="*/ 3 h 25"/>
                <a:gd name="T4" fmla="*/ 5 w 445"/>
                <a:gd name="T5" fmla="*/ 6 h 25"/>
                <a:gd name="T6" fmla="*/ 10 w 445"/>
                <a:gd name="T7" fmla="*/ 8 h 25"/>
                <a:gd name="T8" fmla="*/ 18 w 445"/>
                <a:gd name="T9" fmla="*/ 10 h 25"/>
                <a:gd name="T10" fmla="*/ 27 w 445"/>
                <a:gd name="T11" fmla="*/ 12 h 25"/>
                <a:gd name="T12" fmla="*/ 39 w 445"/>
                <a:gd name="T13" fmla="*/ 14 h 25"/>
                <a:gd name="T14" fmla="*/ 51 w 445"/>
                <a:gd name="T15" fmla="*/ 17 h 25"/>
                <a:gd name="T16" fmla="*/ 66 w 445"/>
                <a:gd name="T17" fmla="*/ 18 h 25"/>
                <a:gd name="T18" fmla="*/ 81 w 445"/>
                <a:gd name="T19" fmla="*/ 20 h 25"/>
                <a:gd name="T20" fmla="*/ 99 w 445"/>
                <a:gd name="T21" fmla="*/ 21 h 25"/>
                <a:gd name="T22" fmla="*/ 136 w 445"/>
                <a:gd name="T23" fmla="*/ 23 h 25"/>
                <a:gd name="T24" fmla="*/ 177 w 445"/>
                <a:gd name="T25" fmla="*/ 25 h 25"/>
                <a:gd name="T26" fmla="*/ 222 w 445"/>
                <a:gd name="T27" fmla="*/ 25 h 25"/>
                <a:gd name="T28" fmla="*/ 267 w 445"/>
                <a:gd name="T29" fmla="*/ 25 h 25"/>
                <a:gd name="T30" fmla="*/ 309 w 445"/>
                <a:gd name="T31" fmla="*/ 23 h 25"/>
                <a:gd name="T32" fmla="*/ 346 w 445"/>
                <a:gd name="T33" fmla="*/ 21 h 25"/>
                <a:gd name="T34" fmla="*/ 364 w 445"/>
                <a:gd name="T35" fmla="*/ 20 h 25"/>
                <a:gd name="T36" fmla="*/ 379 w 445"/>
                <a:gd name="T37" fmla="*/ 18 h 25"/>
                <a:gd name="T38" fmla="*/ 394 w 445"/>
                <a:gd name="T39" fmla="*/ 17 h 25"/>
                <a:gd name="T40" fmla="*/ 406 w 445"/>
                <a:gd name="T41" fmla="*/ 14 h 25"/>
                <a:gd name="T42" fmla="*/ 418 w 445"/>
                <a:gd name="T43" fmla="*/ 12 h 25"/>
                <a:gd name="T44" fmla="*/ 427 w 445"/>
                <a:gd name="T45" fmla="*/ 10 h 25"/>
                <a:gd name="T46" fmla="*/ 435 w 445"/>
                <a:gd name="T47" fmla="*/ 8 h 25"/>
                <a:gd name="T48" fmla="*/ 440 w 445"/>
                <a:gd name="T49" fmla="*/ 6 h 25"/>
                <a:gd name="T50" fmla="*/ 443 w 445"/>
                <a:gd name="T51" fmla="*/ 3 h 25"/>
                <a:gd name="T52" fmla="*/ 445 w 445"/>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5" h="25">
                  <a:moveTo>
                    <a:pt x="0" y="0"/>
                  </a:moveTo>
                  <a:lnTo>
                    <a:pt x="1" y="3"/>
                  </a:lnTo>
                  <a:lnTo>
                    <a:pt x="5" y="6"/>
                  </a:lnTo>
                  <a:lnTo>
                    <a:pt x="10" y="8"/>
                  </a:lnTo>
                  <a:lnTo>
                    <a:pt x="18" y="10"/>
                  </a:lnTo>
                  <a:lnTo>
                    <a:pt x="27" y="12"/>
                  </a:lnTo>
                  <a:lnTo>
                    <a:pt x="39" y="14"/>
                  </a:lnTo>
                  <a:lnTo>
                    <a:pt x="51" y="17"/>
                  </a:lnTo>
                  <a:lnTo>
                    <a:pt x="66" y="18"/>
                  </a:lnTo>
                  <a:lnTo>
                    <a:pt x="81" y="20"/>
                  </a:lnTo>
                  <a:lnTo>
                    <a:pt x="99" y="21"/>
                  </a:lnTo>
                  <a:lnTo>
                    <a:pt x="136" y="23"/>
                  </a:lnTo>
                  <a:lnTo>
                    <a:pt x="177" y="25"/>
                  </a:lnTo>
                  <a:lnTo>
                    <a:pt x="222" y="25"/>
                  </a:lnTo>
                  <a:lnTo>
                    <a:pt x="267" y="25"/>
                  </a:lnTo>
                  <a:lnTo>
                    <a:pt x="309" y="23"/>
                  </a:lnTo>
                  <a:lnTo>
                    <a:pt x="346" y="21"/>
                  </a:lnTo>
                  <a:lnTo>
                    <a:pt x="364" y="20"/>
                  </a:lnTo>
                  <a:lnTo>
                    <a:pt x="379" y="18"/>
                  </a:lnTo>
                  <a:lnTo>
                    <a:pt x="394" y="17"/>
                  </a:lnTo>
                  <a:lnTo>
                    <a:pt x="406" y="14"/>
                  </a:lnTo>
                  <a:lnTo>
                    <a:pt x="418" y="12"/>
                  </a:lnTo>
                  <a:lnTo>
                    <a:pt x="427" y="10"/>
                  </a:lnTo>
                  <a:lnTo>
                    <a:pt x="435" y="8"/>
                  </a:lnTo>
                  <a:lnTo>
                    <a:pt x="440" y="6"/>
                  </a:lnTo>
                  <a:lnTo>
                    <a:pt x="443" y="3"/>
                  </a:lnTo>
                  <a:lnTo>
                    <a:pt x="445" y="0"/>
                  </a:lnTo>
                </a:path>
              </a:pathLst>
            </a:cu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12700">
              <a:solidFill>
                <a:srgbClr val="000000"/>
              </a:solidFill>
              <a:prstDash val="solid"/>
              <a:round/>
              <a:headEnd/>
              <a:tailEnd/>
            </a:ln>
          </p:spPr>
          <p:txBody>
            <a:bodyPr/>
            <a:lstStyle/>
            <a:p>
              <a:pPr>
                <a:defRPr/>
              </a:pPr>
              <a:endParaRPr lang="zh-CN" altLang="en-US">
                <a:solidFill>
                  <a:prstClr val="black"/>
                </a:solidFill>
              </a:endParaRPr>
            </a:p>
          </p:txBody>
        </p:sp>
      </p:grpSp>
      <p:grpSp>
        <p:nvGrpSpPr>
          <p:cNvPr id="25699" name="Group 588"/>
          <p:cNvGrpSpPr>
            <a:grpSpLocks/>
          </p:cNvGrpSpPr>
          <p:nvPr/>
        </p:nvGrpSpPr>
        <p:grpSpPr bwMode="auto">
          <a:xfrm>
            <a:off x="6148388" y="1854200"/>
            <a:ext cx="346075" cy="176213"/>
            <a:chOff x="3873" y="1168"/>
            <a:chExt cx="218" cy="111"/>
          </a:xfrm>
        </p:grpSpPr>
        <p:sp>
          <p:nvSpPr>
            <p:cNvPr id="16970" name="Freeform 586"/>
            <p:cNvSpPr>
              <a:spLocks/>
            </p:cNvSpPr>
            <p:nvPr/>
          </p:nvSpPr>
          <p:spPr bwMode="auto">
            <a:xfrm>
              <a:off x="3873" y="1168"/>
              <a:ext cx="119" cy="70"/>
            </a:xfrm>
            <a:custGeom>
              <a:avLst/>
              <a:gdLst>
                <a:gd name="T0" fmla="*/ 13 w 119"/>
                <a:gd name="T1" fmla="*/ 0 h 70"/>
                <a:gd name="T2" fmla="*/ 0 w 119"/>
                <a:gd name="T3" fmla="*/ 17 h 70"/>
                <a:gd name="T4" fmla="*/ 106 w 119"/>
                <a:gd name="T5" fmla="*/ 70 h 70"/>
                <a:gd name="T6" fmla="*/ 119 w 119"/>
                <a:gd name="T7" fmla="*/ 53 h 70"/>
                <a:gd name="T8" fmla="*/ 13 w 119"/>
                <a:gd name="T9" fmla="*/ 0 h 70"/>
              </a:gdLst>
              <a:ahLst/>
              <a:cxnLst>
                <a:cxn ang="0">
                  <a:pos x="T0" y="T1"/>
                </a:cxn>
                <a:cxn ang="0">
                  <a:pos x="T2" y="T3"/>
                </a:cxn>
                <a:cxn ang="0">
                  <a:pos x="T4" y="T5"/>
                </a:cxn>
                <a:cxn ang="0">
                  <a:pos x="T6" y="T7"/>
                </a:cxn>
                <a:cxn ang="0">
                  <a:pos x="T8" y="T9"/>
                </a:cxn>
              </a:cxnLst>
              <a:rect l="0" t="0" r="r" b="b"/>
              <a:pathLst>
                <a:path w="119" h="70">
                  <a:moveTo>
                    <a:pt x="13" y="0"/>
                  </a:moveTo>
                  <a:lnTo>
                    <a:pt x="0" y="17"/>
                  </a:lnTo>
                  <a:lnTo>
                    <a:pt x="106" y="70"/>
                  </a:lnTo>
                  <a:lnTo>
                    <a:pt x="119" y="53"/>
                  </a:lnTo>
                  <a:lnTo>
                    <a:pt x="13" y="0"/>
                  </a:lnTo>
                  <a:close/>
                </a:path>
              </a:pathLst>
            </a:custGeom>
            <a:solidFill>
              <a:srgbClr val="000080"/>
            </a:solidFill>
            <a:ln w="9525">
              <a:solidFill>
                <a:schemeClr val="bg1">
                  <a:lumMod val="20000"/>
                  <a:lumOff val="80000"/>
                </a:schemeClr>
              </a:solidFill>
              <a:round/>
              <a:headEnd/>
              <a:tailEnd/>
            </a:ln>
          </p:spPr>
          <p:txBody>
            <a:bodyPr/>
            <a:lstStyle/>
            <a:p>
              <a:pPr>
                <a:defRPr/>
              </a:pPr>
              <a:endParaRPr lang="zh-CN" altLang="en-US">
                <a:solidFill>
                  <a:prstClr val="white">
                    <a:lumMod val="40000"/>
                    <a:lumOff val="60000"/>
                  </a:prstClr>
                </a:solidFill>
              </a:endParaRPr>
            </a:p>
          </p:txBody>
        </p:sp>
        <p:sp>
          <p:nvSpPr>
            <p:cNvPr id="16971" name="Freeform 587"/>
            <p:cNvSpPr>
              <a:spLocks/>
            </p:cNvSpPr>
            <p:nvPr/>
          </p:nvSpPr>
          <p:spPr bwMode="auto">
            <a:xfrm>
              <a:off x="3962" y="1198"/>
              <a:ext cx="129" cy="81"/>
            </a:xfrm>
            <a:custGeom>
              <a:avLst/>
              <a:gdLst>
                <a:gd name="T0" fmla="*/ 0 w 129"/>
                <a:gd name="T1" fmla="*/ 58 h 81"/>
                <a:gd name="T2" fmla="*/ 129 w 129"/>
                <a:gd name="T3" fmla="*/ 81 h 81"/>
                <a:gd name="T4" fmla="*/ 40 w 129"/>
                <a:gd name="T5" fmla="*/ 0 h 81"/>
                <a:gd name="T6" fmla="*/ 0 w 129"/>
                <a:gd name="T7" fmla="*/ 58 h 81"/>
              </a:gdLst>
              <a:ahLst/>
              <a:cxnLst>
                <a:cxn ang="0">
                  <a:pos x="T0" y="T1"/>
                </a:cxn>
                <a:cxn ang="0">
                  <a:pos x="T2" y="T3"/>
                </a:cxn>
                <a:cxn ang="0">
                  <a:pos x="T4" y="T5"/>
                </a:cxn>
                <a:cxn ang="0">
                  <a:pos x="T6" y="T7"/>
                </a:cxn>
              </a:cxnLst>
              <a:rect l="0" t="0" r="r" b="b"/>
              <a:pathLst>
                <a:path w="129" h="81">
                  <a:moveTo>
                    <a:pt x="0" y="58"/>
                  </a:moveTo>
                  <a:lnTo>
                    <a:pt x="129" y="81"/>
                  </a:lnTo>
                  <a:lnTo>
                    <a:pt x="40" y="0"/>
                  </a:lnTo>
                  <a:lnTo>
                    <a:pt x="0" y="58"/>
                  </a:lnTo>
                  <a:close/>
                </a:path>
              </a:pathLst>
            </a:custGeom>
            <a:solidFill>
              <a:srgbClr val="000080"/>
            </a:solidFill>
            <a:ln w="9525">
              <a:solidFill>
                <a:schemeClr val="bg1">
                  <a:lumMod val="20000"/>
                  <a:lumOff val="80000"/>
                </a:schemeClr>
              </a:solidFill>
              <a:round/>
              <a:headEnd/>
              <a:tailEnd/>
            </a:ln>
          </p:spPr>
          <p:txBody>
            <a:bodyPr/>
            <a:lstStyle/>
            <a:p>
              <a:pPr>
                <a:defRPr/>
              </a:pPr>
              <a:endParaRPr lang="zh-CN" altLang="en-US">
                <a:solidFill>
                  <a:prstClr val="white">
                    <a:lumMod val="40000"/>
                    <a:lumOff val="60000"/>
                  </a:prstClr>
                </a:solidFill>
              </a:endParaRPr>
            </a:p>
          </p:txBody>
        </p:sp>
      </p:grpSp>
      <p:grpSp>
        <p:nvGrpSpPr>
          <p:cNvPr id="25700" name="Group 591"/>
          <p:cNvGrpSpPr>
            <a:grpSpLocks/>
          </p:cNvGrpSpPr>
          <p:nvPr/>
        </p:nvGrpSpPr>
        <p:grpSpPr bwMode="auto">
          <a:xfrm>
            <a:off x="6129338" y="2384425"/>
            <a:ext cx="315912" cy="103188"/>
            <a:chOff x="3861" y="1502"/>
            <a:chExt cx="199" cy="65"/>
          </a:xfrm>
        </p:grpSpPr>
        <p:sp>
          <p:nvSpPr>
            <p:cNvPr id="25718" name="Rectangle 589"/>
            <p:cNvSpPr>
              <a:spLocks noChangeArrowheads="1"/>
            </p:cNvSpPr>
            <p:nvPr/>
          </p:nvSpPr>
          <p:spPr bwMode="auto">
            <a:xfrm>
              <a:off x="3861" y="1524"/>
              <a:ext cx="77" cy="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19" name="Freeform 590"/>
            <p:cNvSpPr>
              <a:spLocks/>
            </p:cNvSpPr>
            <p:nvPr/>
          </p:nvSpPr>
          <p:spPr bwMode="auto">
            <a:xfrm>
              <a:off x="3936" y="1502"/>
              <a:ext cx="124" cy="65"/>
            </a:xfrm>
            <a:custGeom>
              <a:avLst/>
              <a:gdLst>
                <a:gd name="T0" fmla="*/ 0 w 124"/>
                <a:gd name="T1" fmla="*/ 65 h 65"/>
                <a:gd name="T2" fmla="*/ 124 w 124"/>
                <a:gd name="T3" fmla="*/ 32 h 65"/>
                <a:gd name="T4" fmla="*/ 0 w 124"/>
                <a:gd name="T5" fmla="*/ 0 h 65"/>
                <a:gd name="T6" fmla="*/ 0 w 124"/>
                <a:gd name="T7" fmla="*/ 65 h 65"/>
                <a:gd name="T8" fmla="*/ 0 60000 65536"/>
                <a:gd name="T9" fmla="*/ 0 60000 65536"/>
                <a:gd name="T10" fmla="*/ 0 60000 65536"/>
                <a:gd name="T11" fmla="*/ 0 60000 65536"/>
                <a:gd name="T12" fmla="*/ 0 w 124"/>
                <a:gd name="T13" fmla="*/ 0 h 65"/>
                <a:gd name="T14" fmla="*/ 124 w 124"/>
                <a:gd name="T15" fmla="*/ 65 h 65"/>
              </a:gdLst>
              <a:ahLst/>
              <a:cxnLst>
                <a:cxn ang="T8">
                  <a:pos x="T0" y="T1"/>
                </a:cxn>
                <a:cxn ang="T9">
                  <a:pos x="T2" y="T3"/>
                </a:cxn>
                <a:cxn ang="T10">
                  <a:pos x="T4" y="T5"/>
                </a:cxn>
                <a:cxn ang="T11">
                  <a:pos x="T6" y="T7"/>
                </a:cxn>
              </a:cxnLst>
              <a:rect l="T12" t="T13" r="T14" b="T15"/>
              <a:pathLst>
                <a:path w="124" h="65">
                  <a:moveTo>
                    <a:pt x="0" y="65"/>
                  </a:moveTo>
                  <a:lnTo>
                    <a:pt x="124" y="32"/>
                  </a:lnTo>
                  <a:lnTo>
                    <a:pt x="0" y="0"/>
                  </a:lnTo>
                  <a:lnTo>
                    <a:pt x="0" y="6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grpSp>
        <p:nvGrpSpPr>
          <p:cNvPr id="25701" name="Group 594"/>
          <p:cNvGrpSpPr>
            <a:grpSpLocks/>
          </p:cNvGrpSpPr>
          <p:nvPr/>
        </p:nvGrpSpPr>
        <p:grpSpPr bwMode="auto">
          <a:xfrm>
            <a:off x="6157913" y="2852738"/>
            <a:ext cx="303212" cy="136525"/>
            <a:chOff x="3879" y="1797"/>
            <a:chExt cx="191" cy="86"/>
          </a:xfrm>
        </p:grpSpPr>
        <p:sp>
          <p:nvSpPr>
            <p:cNvPr id="25716" name="Freeform 592"/>
            <p:cNvSpPr>
              <a:spLocks/>
            </p:cNvSpPr>
            <p:nvPr/>
          </p:nvSpPr>
          <p:spPr bwMode="auto">
            <a:xfrm>
              <a:off x="3879" y="1834"/>
              <a:ext cx="89" cy="49"/>
            </a:xfrm>
            <a:custGeom>
              <a:avLst/>
              <a:gdLst>
                <a:gd name="T0" fmla="*/ 0 w 89"/>
                <a:gd name="T1" fmla="*/ 31 h 49"/>
                <a:gd name="T2" fmla="*/ 10 w 89"/>
                <a:gd name="T3" fmla="*/ 49 h 49"/>
                <a:gd name="T4" fmla="*/ 89 w 89"/>
                <a:gd name="T5" fmla="*/ 18 h 49"/>
                <a:gd name="T6" fmla="*/ 78 w 89"/>
                <a:gd name="T7" fmla="*/ 0 h 49"/>
                <a:gd name="T8" fmla="*/ 0 w 89"/>
                <a:gd name="T9" fmla="*/ 31 h 49"/>
                <a:gd name="T10" fmla="*/ 0 60000 65536"/>
                <a:gd name="T11" fmla="*/ 0 60000 65536"/>
                <a:gd name="T12" fmla="*/ 0 60000 65536"/>
                <a:gd name="T13" fmla="*/ 0 60000 65536"/>
                <a:gd name="T14" fmla="*/ 0 60000 65536"/>
                <a:gd name="T15" fmla="*/ 0 w 89"/>
                <a:gd name="T16" fmla="*/ 0 h 49"/>
                <a:gd name="T17" fmla="*/ 89 w 89"/>
                <a:gd name="T18" fmla="*/ 49 h 49"/>
              </a:gdLst>
              <a:ahLst/>
              <a:cxnLst>
                <a:cxn ang="T10">
                  <a:pos x="T0" y="T1"/>
                </a:cxn>
                <a:cxn ang="T11">
                  <a:pos x="T2" y="T3"/>
                </a:cxn>
                <a:cxn ang="T12">
                  <a:pos x="T4" y="T5"/>
                </a:cxn>
                <a:cxn ang="T13">
                  <a:pos x="T6" y="T7"/>
                </a:cxn>
                <a:cxn ang="T14">
                  <a:pos x="T8" y="T9"/>
                </a:cxn>
              </a:cxnLst>
              <a:rect l="T15" t="T16" r="T17" b="T18"/>
              <a:pathLst>
                <a:path w="89" h="49">
                  <a:moveTo>
                    <a:pt x="0" y="31"/>
                  </a:moveTo>
                  <a:lnTo>
                    <a:pt x="10" y="49"/>
                  </a:lnTo>
                  <a:lnTo>
                    <a:pt x="89" y="18"/>
                  </a:lnTo>
                  <a:lnTo>
                    <a:pt x="78" y="0"/>
                  </a:lnTo>
                  <a:lnTo>
                    <a:pt x="0" y="31"/>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sp>
          <p:nvSpPr>
            <p:cNvPr id="25717" name="Freeform 593"/>
            <p:cNvSpPr>
              <a:spLocks/>
            </p:cNvSpPr>
            <p:nvPr/>
          </p:nvSpPr>
          <p:spPr bwMode="auto">
            <a:xfrm>
              <a:off x="3942" y="1797"/>
              <a:ext cx="128" cy="75"/>
            </a:xfrm>
            <a:custGeom>
              <a:avLst/>
              <a:gdLst>
                <a:gd name="T0" fmla="*/ 36 w 128"/>
                <a:gd name="T1" fmla="*/ 75 h 75"/>
                <a:gd name="T2" fmla="*/ 128 w 128"/>
                <a:gd name="T3" fmla="*/ 0 h 75"/>
                <a:gd name="T4" fmla="*/ 0 w 128"/>
                <a:gd name="T5" fmla="*/ 16 h 75"/>
                <a:gd name="T6" fmla="*/ 36 w 128"/>
                <a:gd name="T7" fmla="*/ 75 h 75"/>
                <a:gd name="T8" fmla="*/ 0 60000 65536"/>
                <a:gd name="T9" fmla="*/ 0 60000 65536"/>
                <a:gd name="T10" fmla="*/ 0 60000 65536"/>
                <a:gd name="T11" fmla="*/ 0 60000 65536"/>
                <a:gd name="T12" fmla="*/ 0 w 128"/>
                <a:gd name="T13" fmla="*/ 0 h 75"/>
                <a:gd name="T14" fmla="*/ 128 w 128"/>
                <a:gd name="T15" fmla="*/ 75 h 75"/>
              </a:gdLst>
              <a:ahLst/>
              <a:cxnLst>
                <a:cxn ang="T8">
                  <a:pos x="T0" y="T1"/>
                </a:cxn>
                <a:cxn ang="T9">
                  <a:pos x="T2" y="T3"/>
                </a:cxn>
                <a:cxn ang="T10">
                  <a:pos x="T4" y="T5"/>
                </a:cxn>
                <a:cxn ang="T11">
                  <a:pos x="T6" y="T7"/>
                </a:cxn>
              </a:cxnLst>
              <a:rect l="T12" t="T13" r="T14" b="T15"/>
              <a:pathLst>
                <a:path w="128" h="75">
                  <a:moveTo>
                    <a:pt x="36" y="75"/>
                  </a:moveTo>
                  <a:lnTo>
                    <a:pt x="128" y="0"/>
                  </a:lnTo>
                  <a:lnTo>
                    <a:pt x="0" y="16"/>
                  </a:lnTo>
                  <a:lnTo>
                    <a:pt x="36" y="75"/>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endParaRPr>
            </a:p>
          </p:txBody>
        </p:sp>
      </p:grpSp>
      <p:sp>
        <p:nvSpPr>
          <p:cNvPr id="25702" name="Rectangle 595"/>
          <p:cNvSpPr>
            <a:spLocks noChangeArrowheads="1"/>
          </p:cNvSpPr>
          <p:nvPr/>
        </p:nvSpPr>
        <p:spPr bwMode="auto">
          <a:xfrm>
            <a:off x="6559550" y="3446463"/>
            <a:ext cx="11541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03" name="Rectangle 596"/>
          <p:cNvSpPr>
            <a:spLocks noChangeArrowheads="1"/>
          </p:cNvSpPr>
          <p:nvPr/>
        </p:nvSpPr>
        <p:spPr bwMode="auto">
          <a:xfrm>
            <a:off x="6799263" y="3522663"/>
            <a:ext cx="5016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prstClr val="black"/>
                </a:solidFill>
                <a:latin typeface="黑体" pitchFamily="49" charset="-122"/>
                <a:ea typeface="黑体" pitchFamily="49" charset="-122"/>
              </a:rPr>
              <a:t>传感器</a:t>
            </a:r>
            <a:endParaRPr lang="zh-CN" altLang="en-US">
              <a:solidFill>
                <a:prstClr val="black"/>
              </a:solidFill>
            </a:endParaRPr>
          </a:p>
        </p:txBody>
      </p:sp>
      <p:sp>
        <p:nvSpPr>
          <p:cNvPr id="25704" name="Rectangle 597"/>
          <p:cNvSpPr>
            <a:spLocks noChangeArrowheads="1"/>
          </p:cNvSpPr>
          <p:nvPr/>
        </p:nvSpPr>
        <p:spPr bwMode="auto">
          <a:xfrm>
            <a:off x="7291388" y="3514725"/>
            <a:ext cx="138112"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000000"/>
                </a:solidFill>
                <a:latin typeface="Times New Roman" pitchFamily="18" charset="0"/>
              </a:rPr>
              <a:t> </a:t>
            </a:r>
            <a:endParaRPr lang="en-US" altLang="zh-CN">
              <a:solidFill>
                <a:prstClr val="black"/>
              </a:solidFill>
            </a:endParaRPr>
          </a:p>
        </p:txBody>
      </p:sp>
      <p:sp>
        <p:nvSpPr>
          <p:cNvPr id="25705" name="Rectangle 598"/>
          <p:cNvSpPr>
            <a:spLocks noChangeArrowheads="1"/>
          </p:cNvSpPr>
          <p:nvPr/>
        </p:nvSpPr>
        <p:spPr bwMode="auto">
          <a:xfrm>
            <a:off x="2284413" y="3446463"/>
            <a:ext cx="11715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25706" name="Rectangle 599"/>
          <p:cNvSpPr>
            <a:spLocks noChangeArrowheads="1"/>
          </p:cNvSpPr>
          <p:nvPr/>
        </p:nvSpPr>
        <p:spPr bwMode="auto">
          <a:xfrm>
            <a:off x="2525713" y="3522663"/>
            <a:ext cx="5016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zh-CN" altLang="en-US" sz="1300">
                <a:solidFill>
                  <a:prstClr val="black"/>
                </a:solidFill>
                <a:latin typeface="黑体" pitchFamily="49" charset="-122"/>
                <a:ea typeface="黑体" pitchFamily="49" charset="-122"/>
              </a:rPr>
              <a:t>传感器</a:t>
            </a:r>
            <a:endParaRPr lang="zh-CN" altLang="en-US">
              <a:solidFill>
                <a:prstClr val="black"/>
              </a:solidFill>
            </a:endParaRPr>
          </a:p>
        </p:txBody>
      </p:sp>
      <p:sp>
        <p:nvSpPr>
          <p:cNvPr id="25707" name="Rectangle 600"/>
          <p:cNvSpPr>
            <a:spLocks noChangeArrowheads="1"/>
          </p:cNvSpPr>
          <p:nvPr/>
        </p:nvSpPr>
        <p:spPr bwMode="auto">
          <a:xfrm>
            <a:off x="3016250" y="3514725"/>
            <a:ext cx="1381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300">
                <a:solidFill>
                  <a:srgbClr val="000000"/>
                </a:solidFill>
                <a:latin typeface="Times New Roman" pitchFamily="18" charset="0"/>
              </a:rPr>
              <a:t> </a:t>
            </a:r>
            <a:endParaRPr lang="en-US" altLang="zh-CN">
              <a:solidFill>
                <a:prstClr val="black"/>
              </a:solidFill>
            </a:endParaRPr>
          </a:p>
        </p:txBody>
      </p:sp>
      <p:sp>
        <p:nvSpPr>
          <p:cNvPr id="25708" name="Rectangle 601"/>
          <p:cNvSpPr>
            <a:spLocks noChangeArrowheads="1"/>
          </p:cNvSpPr>
          <p:nvPr/>
        </p:nvSpPr>
        <p:spPr bwMode="auto">
          <a:xfrm>
            <a:off x="1785938" y="2916238"/>
            <a:ext cx="12176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
        <p:nvSpPr>
          <p:cNvPr id="16986" name="Rectangle 602"/>
          <p:cNvSpPr>
            <a:spLocks noChangeArrowheads="1"/>
          </p:cNvSpPr>
          <p:nvPr/>
        </p:nvSpPr>
        <p:spPr bwMode="auto">
          <a:xfrm>
            <a:off x="2017713" y="3003550"/>
            <a:ext cx="614362" cy="184150"/>
          </a:xfrm>
          <a:prstGeom prst="rect">
            <a:avLst/>
          </a:prstGeom>
          <a:noFill/>
          <a:ln>
            <a:noFill/>
          </a:ln>
          <a:extLst/>
        </p:spPr>
        <p:txBody>
          <a:bodyPr wrap="none" lIns="0" tIns="0" rIns="0" bIns="0">
            <a:spAutoFit/>
          </a:bodyPr>
          <a:lstStyle/>
          <a:p>
            <a:pPr>
              <a:defRPr/>
            </a:pPr>
            <a:r>
              <a:rPr lang="zh-CN" altLang="en-US" sz="1200">
                <a:solidFill>
                  <a:prstClr val="white">
                    <a:lumMod val="40000"/>
                    <a:lumOff val="60000"/>
                  </a:prstClr>
                </a:solidFill>
                <a:latin typeface="宋体" pitchFamily="2" charset="-122"/>
              </a:rPr>
              <a:t>化学成分</a:t>
            </a:r>
            <a:endParaRPr lang="zh-CN" altLang="en-US">
              <a:solidFill>
                <a:prstClr val="white">
                  <a:lumMod val="40000"/>
                  <a:lumOff val="60000"/>
                </a:prstClr>
              </a:solidFill>
            </a:endParaRPr>
          </a:p>
        </p:txBody>
      </p:sp>
      <p:sp>
        <p:nvSpPr>
          <p:cNvPr id="25710" name="Rectangle 603"/>
          <p:cNvSpPr>
            <a:spLocks noChangeArrowheads="1"/>
          </p:cNvSpPr>
          <p:nvPr/>
        </p:nvSpPr>
        <p:spPr bwMode="auto">
          <a:xfrm>
            <a:off x="2632075" y="2995613"/>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FF"/>
                </a:solidFill>
                <a:latin typeface="Times New Roman" pitchFamily="18" charset="0"/>
              </a:rPr>
              <a:t> </a:t>
            </a:r>
            <a:endParaRPr lang="en-US" altLang="zh-CN">
              <a:solidFill>
                <a:prstClr val="black"/>
              </a:solidFill>
            </a:endParaRPr>
          </a:p>
        </p:txBody>
      </p:sp>
      <p:sp>
        <p:nvSpPr>
          <p:cNvPr id="25711" name="Rectangle 604"/>
          <p:cNvSpPr>
            <a:spLocks noChangeArrowheads="1"/>
          </p:cNvSpPr>
          <p:nvPr/>
        </p:nvSpPr>
        <p:spPr bwMode="auto">
          <a:xfrm>
            <a:off x="1908175" y="3217863"/>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712" name="Rectangle 605"/>
          <p:cNvSpPr>
            <a:spLocks noChangeArrowheads="1"/>
          </p:cNvSpPr>
          <p:nvPr/>
        </p:nvSpPr>
        <p:spPr bwMode="auto">
          <a:xfrm>
            <a:off x="1908175" y="3438525"/>
            <a:ext cx="12382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r>
              <a:rPr lang="en-US" altLang="zh-CN" sz="1200">
                <a:solidFill>
                  <a:srgbClr val="000000"/>
                </a:solidFill>
                <a:latin typeface="Times New Roman" pitchFamily="18" charset="0"/>
              </a:rPr>
              <a:t> </a:t>
            </a:r>
            <a:endParaRPr lang="en-US" altLang="zh-CN">
              <a:solidFill>
                <a:prstClr val="black"/>
              </a:solidFill>
            </a:endParaRPr>
          </a:p>
        </p:txBody>
      </p:sp>
      <p:sp>
        <p:nvSpPr>
          <p:cNvPr id="25713" name="Oval 606"/>
          <p:cNvSpPr>
            <a:spLocks noChangeArrowheads="1"/>
          </p:cNvSpPr>
          <p:nvPr/>
        </p:nvSpPr>
        <p:spPr bwMode="auto">
          <a:xfrm>
            <a:off x="2590800" y="1905000"/>
            <a:ext cx="609600" cy="304800"/>
          </a:xfrm>
          <a:prstGeom prst="ellipse">
            <a:avLst/>
          </a:prstGeom>
          <a:solidFill>
            <a:srgbClr val="C0C0C0"/>
          </a:solidFill>
          <a:ln w="9525">
            <a:solidFill>
              <a:schemeClr val="tx1"/>
            </a:solidFill>
            <a:round/>
            <a:headEnd/>
            <a:tailEnd/>
          </a:ln>
        </p:spPr>
        <p:txBody>
          <a:bodyPr wrap="none" anchor="ctr"/>
          <a:lstStyle>
            <a:lvl1pPr>
              <a:defRPr sz="1600" b="1">
                <a:solidFill>
                  <a:schemeClr val="tx1"/>
                </a:solidFill>
                <a:latin typeface="Arial Black" pitchFamily="34" charset="0"/>
                <a:ea typeface="宋体" pitchFamily="2" charset="-122"/>
              </a:defRPr>
            </a:lvl1pPr>
            <a:lvl2pPr marL="742950" indent="-285750">
              <a:defRPr sz="1600" b="1">
                <a:solidFill>
                  <a:schemeClr val="tx1"/>
                </a:solidFill>
                <a:latin typeface="Arial Black" pitchFamily="34" charset="0"/>
                <a:ea typeface="宋体" pitchFamily="2" charset="-122"/>
              </a:defRPr>
            </a:lvl2pPr>
            <a:lvl3pPr marL="1143000" indent="-228600">
              <a:defRPr sz="1600" b="1">
                <a:solidFill>
                  <a:schemeClr val="tx1"/>
                </a:solidFill>
                <a:latin typeface="Arial Black" pitchFamily="34" charset="0"/>
                <a:ea typeface="宋体" pitchFamily="2" charset="-122"/>
              </a:defRPr>
            </a:lvl3pPr>
            <a:lvl4pPr marL="1600200" indent="-228600">
              <a:defRPr sz="1600" b="1">
                <a:solidFill>
                  <a:schemeClr val="tx1"/>
                </a:solidFill>
                <a:latin typeface="Arial Black" pitchFamily="34" charset="0"/>
                <a:ea typeface="宋体" pitchFamily="2" charset="-122"/>
              </a:defRPr>
            </a:lvl4pPr>
            <a:lvl5pPr marL="2057400" indent="-228600">
              <a:defRPr sz="1600" b="1">
                <a:solidFill>
                  <a:schemeClr val="tx1"/>
                </a:solidFill>
                <a:latin typeface="Arial Black"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Black" pitchFamily="34" charset="0"/>
                <a:ea typeface="宋体" pitchFamily="2" charset="-122"/>
              </a:defRPr>
            </a:lvl9pPr>
          </a:lstStyle>
          <a:p>
            <a:endParaRPr lang="zh-CN" altLang="en-US">
              <a:solidFill>
                <a:prstClr val="black"/>
              </a:solidFill>
            </a:endParaRPr>
          </a:p>
        </p:txBody>
      </p:sp>
    </p:spTree>
    <p:extLst>
      <p:ext uri="{BB962C8B-B14F-4D97-AF65-F5344CB8AC3E}">
        <p14:creationId xmlns:p14="http://schemas.microsoft.com/office/powerpoint/2010/main" val="1352200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6252" y="620713"/>
            <a:ext cx="7491495" cy="5616575"/>
          </a:xfrm>
        </p:spPr>
      </p:pic>
      <p:sp>
        <p:nvSpPr>
          <p:cNvPr id="3" name="矩形 2"/>
          <p:cNvSpPr/>
          <p:nvPr/>
        </p:nvSpPr>
        <p:spPr>
          <a:xfrm>
            <a:off x="899592" y="692696"/>
            <a:ext cx="734481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7953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617" y="620713"/>
            <a:ext cx="7488766" cy="5616575"/>
          </a:xfrm>
        </p:spPr>
      </p:pic>
      <p:sp>
        <p:nvSpPr>
          <p:cNvPr id="3" name="矩形 2"/>
          <p:cNvSpPr/>
          <p:nvPr/>
        </p:nvSpPr>
        <p:spPr>
          <a:xfrm>
            <a:off x="899592" y="692696"/>
            <a:ext cx="734481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32892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983" y="620713"/>
            <a:ext cx="7486033" cy="5616575"/>
          </a:xfrm>
        </p:spPr>
      </p:pic>
      <p:sp>
        <p:nvSpPr>
          <p:cNvPr id="3" name="矩形 2"/>
          <p:cNvSpPr/>
          <p:nvPr/>
        </p:nvSpPr>
        <p:spPr>
          <a:xfrm>
            <a:off x="899592" y="692696"/>
            <a:ext cx="7344816" cy="3600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01916810"/>
      </p:ext>
    </p:extLst>
  </p:cSld>
  <p:clrMapOvr>
    <a:masterClrMapping/>
  </p:clrMapOvr>
</p:sld>
</file>

<file path=ppt/theme/theme1.xml><?xml version="1.0" encoding="utf-8"?>
<a:theme xmlns:a="http://schemas.openxmlformats.org/drawingml/2006/main" name="1_2006_Title/Bullet_Cisco White Temp">
  <a:themeElements>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2006_Title/Bullet_Cisco White Te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82124" tIns="41061" rIns="82124" bIns="41061" numCol="1" anchor="t" anchorCtr="0" compatLnSpc="1">
        <a:prstTxWarp prst="textNoShape">
          <a:avLst/>
        </a:prstTxWarp>
      </a:bodyPr>
      <a:lstStyle>
        <a:defPPr marL="457200" marR="0" indent="-457200" algn="l" defTabSz="814388" rtl="0" eaLnBrk="0" fontAlgn="base" latinLnBrk="0" hangingPunct="0">
          <a:lnSpc>
            <a:spcPct val="85000"/>
          </a:lnSpc>
          <a:spcBef>
            <a:spcPct val="50000"/>
          </a:spcBef>
          <a:spcAft>
            <a:spcPct val="0"/>
          </a:spcAft>
          <a:buClr>
            <a:schemeClr val="tx2"/>
          </a:buClr>
          <a:buSzPct val="100000"/>
          <a:buFont typeface="Wingdings" pitchFamily="2" charset="2"/>
          <a:buAutoNum type="arabicPeriod"/>
          <a:tabLst/>
          <a:defRPr kumimoji="0" lang="zh-CN" alt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82124" tIns="41061" rIns="82124" bIns="41061" numCol="1" anchor="t" anchorCtr="0" compatLnSpc="1">
        <a:prstTxWarp prst="textNoShape">
          <a:avLst/>
        </a:prstTxWarp>
      </a:bodyPr>
      <a:lstStyle>
        <a:defPPr marL="457200" marR="0" indent="-457200" algn="l" defTabSz="814388" rtl="0" eaLnBrk="0" fontAlgn="base" latinLnBrk="0" hangingPunct="0">
          <a:lnSpc>
            <a:spcPct val="85000"/>
          </a:lnSpc>
          <a:spcBef>
            <a:spcPct val="50000"/>
          </a:spcBef>
          <a:spcAft>
            <a:spcPct val="0"/>
          </a:spcAft>
          <a:buClr>
            <a:schemeClr val="tx2"/>
          </a:buClr>
          <a:buSzPct val="100000"/>
          <a:buFont typeface="Wingdings" pitchFamily="2" charset="2"/>
          <a:buAutoNum type="arabicPeriod"/>
          <a:tabLst/>
          <a:defRPr kumimoji="0" lang="zh-CN" alt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2006_Title/Bullet_Cisco White Temp">
  <a:themeElements>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2006_Title/Bullet_Cisco White Te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squar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squar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技术培训胶片＋注释中文模板V1.2(20100205)">
  <a:themeElements>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fontScheme name="技术培训胶片＋注释中文模板V1.2(20100205)">
      <a:majorFont>
        <a:latin typeface="FrutigerNext LT Medium"/>
        <a:ea typeface="黑体"/>
        <a:cs typeface="宋体"/>
      </a:majorFont>
      <a:minorFont>
        <a:latin typeface="FrutigerNext LT Regular"/>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84225"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华文细黑"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784225"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华文细黑" pitchFamily="2" charset="-122"/>
          </a:defRPr>
        </a:defPPr>
      </a:lstStyle>
    </a:lnDef>
  </a:objectDefaults>
  <a:extraClrSchemeLst>
    <a:extraClrScheme>
      <a:clrScheme name="技术培训胶片＋注释中文模板V1.2(20100205)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技术培训胶片＋注释中文模板V1.2(20100205)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99660A"/>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复件 Slide Template—English(20060511)">
  <a:themeElements>
    <a:clrScheme name="复件 Slide Template—English(200605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复件 Slide Template—English(20060511)">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784225" rtl="0" eaLnBrk="0" fontAlgn="base" latinLnBrk="0" hangingPunct="0">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Arial"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784225" rtl="0" eaLnBrk="0" fontAlgn="base" latinLnBrk="0" hangingPunct="0">
          <a:lnSpc>
            <a:spcPct val="100000"/>
          </a:lnSpc>
          <a:spcBef>
            <a:spcPct val="0"/>
          </a:spcBef>
          <a:spcAft>
            <a:spcPct val="0"/>
          </a:spcAft>
          <a:buClrTx/>
          <a:buSzTx/>
          <a:buFontTx/>
          <a:buNone/>
          <a:tabLst/>
          <a:defRPr kumimoji="0" lang="en-US" sz="2100" b="0" i="0" u="none" strike="noStrike" cap="none" normalizeH="0" baseline="0" smtClean="0">
            <a:ln>
              <a:noFill/>
            </a:ln>
            <a:solidFill>
              <a:schemeClr val="tx1"/>
            </a:solidFill>
            <a:effectLst/>
            <a:latin typeface="Arial" charset="0"/>
            <a:ea typeface="MS PGothic" pitchFamily="34" charset="-128"/>
          </a:defRPr>
        </a:defPPr>
      </a:lstStyle>
    </a:lnDef>
  </a:objectDefaults>
  <a:extraClrSchemeLst>
    <a:extraClrScheme>
      <a:clrScheme name="复件 Slide Template—English(2006051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复件 Slide Template—English(2006051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复件 Slide Template—English(2006051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复件 Slide Template—English(2006051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复件 Slide Template—English(2006051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复件 Slide Template—English(2006051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复件 Slide Template—English(2006051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复件 Slide Template—English(2006051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复件 Slide Template—English(2006051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复件 Slide Template—English(2006051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复件 Slide Template—English(2006051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复件 Slide Template—English(2006051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8360</TotalTime>
  <Words>1815</Words>
  <Application>Microsoft Office PowerPoint</Application>
  <PresentationFormat>全屏显示(4:3)</PresentationFormat>
  <Paragraphs>221</Paragraphs>
  <Slides>23</Slides>
  <Notes>3</Notes>
  <HiddenSlides>0</HiddenSlides>
  <MMClips>0</MMClips>
  <ScaleCrop>false</ScaleCrop>
  <HeadingPairs>
    <vt:vector size="8" baseType="variant">
      <vt:variant>
        <vt:lpstr>已用的字体</vt:lpstr>
      </vt:variant>
      <vt:variant>
        <vt:i4>19</vt:i4>
      </vt:variant>
      <vt:variant>
        <vt:lpstr>主题</vt:lpstr>
      </vt:variant>
      <vt:variant>
        <vt:i4>5</vt:i4>
      </vt:variant>
      <vt:variant>
        <vt:lpstr>嵌入 OLE 服务器</vt:lpstr>
      </vt:variant>
      <vt:variant>
        <vt:i4>1</vt:i4>
      </vt:variant>
      <vt:variant>
        <vt:lpstr>幻灯片标题</vt:lpstr>
      </vt:variant>
      <vt:variant>
        <vt:i4>23</vt:i4>
      </vt:variant>
    </vt:vector>
  </HeadingPairs>
  <TitlesOfParts>
    <vt:vector size="48" baseType="lpstr">
      <vt:lpstr>FrutigerNext LT Bold</vt:lpstr>
      <vt:lpstr>FrutigerNext LT Medium</vt:lpstr>
      <vt:lpstr>FrutigerNext LT Regular</vt:lpstr>
      <vt:lpstr>MS PGothic</vt:lpstr>
      <vt:lpstr>仿宋</vt:lpstr>
      <vt:lpstr>黑体</vt:lpstr>
      <vt:lpstr>华文细黑</vt:lpstr>
      <vt:lpstr>楷体_GB2312</vt:lpstr>
      <vt:lpstr>隶书</vt:lpstr>
      <vt:lpstr>宋体</vt:lpstr>
      <vt:lpstr>微软雅黑</vt:lpstr>
      <vt:lpstr>Arial</vt:lpstr>
      <vt:lpstr>Arial Black</vt:lpstr>
      <vt:lpstr>Arial Narrow</vt:lpstr>
      <vt:lpstr>Calibri</vt:lpstr>
      <vt:lpstr>Times New Roman</vt:lpstr>
      <vt:lpstr>Verdana</vt:lpstr>
      <vt:lpstr>Wingdings</vt:lpstr>
      <vt:lpstr>Wingdings 3</vt:lpstr>
      <vt:lpstr>1_2006_Title/Bullet_Cisco White Temp</vt:lpstr>
      <vt:lpstr>2_2006_Title/Bullet_Cisco White Temp</vt:lpstr>
      <vt:lpstr>技术培训胶片＋注释中文模板V1.2(20100205)</vt:lpstr>
      <vt:lpstr>复件 Slide Template—English(20060511)</vt:lpstr>
      <vt:lpstr>2_Office 主题​​</vt:lpstr>
      <vt:lpstr>Visio</vt:lpstr>
      <vt:lpstr>PowerPoint 演示文稿</vt:lpstr>
      <vt:lpstr>物联网发展历程</vt:lpstr>
      <vt:lpstr>PowerPoint 演示文稿</vt:lpstr>
      <vt:lpstr>IoT (Internet-of-Things)   物联网</vt:lpstr>
      <vt:lpstr>物联网体系架构: 感知层/网络层/(服务层)/应用层</vt:lpstr>
      <vt:lpstr>无线传感网 （WSN: Wireless Sensor Network）</vt:lpstr>
      <vt:lpstr>PowerPoint 演示文稿</vt:lpstr>
      <vt:lpstr>PowerPoint 演示文稿</vt:lpstr>
      <vt:lpstr>PowerPoint 演示文稿</vt:lpstr>
      <vt:lpstr>PowerPoint 演示文稿</vt:lpstr>
      <vt:lpstr>传感器网络的特点</vt:lpstr>
      <vt:lpstr>能量感知路由 </vt:lpstr>
      <vt:lpstr>定向扩散 Directed Diffusion</vt:lpstr>
      <vt:lpstr>谣传路由 (rumor routing）</vt:lpstr>
      <vt:lpstr>层次路由</vt:lpstr>
      <vt:lpstr>层次路由</vt:lpstr>
      <vt:lpstr>LEACH算法</vt:lpstr>
      <vt:lpstr>簇头选举</vt:lpstr>
      <vt:lpstr>PowerPoint 演示文稿</vt:lpstr>
      <vt:lpstr>PowerPoint 演示文稿</vt:lpstr>
      <vt:lpstr>PowerPoint 演示文稿</vt:lpstr>
      <vt:lpstr>PowerPoint 演示文稿</vt:lpstr>
      <vt:lpstr>工业4.0下的产品特点</vt:lpstr>
    </vt:vector>
  </TitlesOfParts>
  <Company>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xiaobo</dc:creator>
  <cp:lastModifiedBy>Bo</cp:lastModifiedBy>
  <cp:revision>256</cp:revision>
  <dcterms:created xsi:type="dcterms:W3CDTF">2015-03-02T08:52:02Z</dcterms:created>
  <dcterms:modified xsi:type="dcterms:W3CDTF">2019-11-23T11:49:49Z</dcterms:modified>
</cp:coreProperties>
</file>